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Cormorant Garamond Bold Italics" charset="1" panose="00000800000000000000"/>
      <p:regular r:id="rId26"/>
    </p:embeddedFont>
    <p:embeddedFont>
      <p:font typeface="Quicksand" charset="1" panose="00000000000000000000"/>
      <p:regular r:id="rId27"/>
    </p:embeddedFont>
    <p:embeddedFont>
      <p:font typeface="Quicksand Bold" charset="1" panose="000000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https://www.gem5.org/documentation/" TargetMode="External" Type="http://schemas.openxmlformats.org/officeDocument/2006/relationships/hyperlink"/><Relationship Id="rId5" Target="https://www.youtube.com/playlist?list=PL_hVbFs_loVSaSDPr1RJXP5RRFWjBMqq3" TargetMode="External" Type="http://schemas.openxmlformats.org/officeDocument/2006/relationships/hyperlink"/><Relationship Id="rId6" Target="https://www.youtube.com/playlist?list=PL_hVbFs_loVR_8ntTTmmG6YEq3Po_4snu" TargetMode="External" Type="http://schemas.openxmlformats.org/officeDocument/2006/relationships/hyperlink"/><Relationship Id="rId7" Target="https://www.youtube.com/watch?v=rZ-AYaKBK4M" TargetMode="External" Type="http://schemas.openxmlformats.org/officeDocument/2006/relationships/hyperlink"/><Relationship Id="rId8" Target="../media/image1.png" Type="http://schemas.openxmlformats.org/officeDocument/2006/relationships/image"/><Relationship Id="rId9" Target="../media/image2.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jpe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https://github.com/gem5/gem5" TargetMode="External" Type="http://schemas.openxmlformats.org/officeDocument/2006/relationships/hyperlink"/></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043764" y="2554542"/>
            <a:ext cx="16229942" cy="2571750"/>
          </a:xfrm>
          <a:prstGeom prst="rect">
            <a:avLst/>
          </a:prstGeom>
        </p:spPr>
        <p:txBody>
          <a:bodyPr anchor="t" rtlCol="false" tIns="0" lIns="0" bIns="0" rIns="0">
            <a:spAutoFit/>
          </a:bodyPr>
          <a:lstStyle/>
          <a:p>
            <a:pPr algn="ctr" marL="0" indent="0" lvl="0">
              <a:lnSpc>
                <a:spcPts val="21000"/>
              </a:lnSpc>
              <a:spcBef>
                <a:spcPct val="0"/>
              </a:spcBef>
            </a:pPr>
            <a:r>
              <a:rPr lang="en-US" b="true" sz="15000" i="true">
                <a:solidFill>
                  <a:srgbClr val="0F4662"/>
                </a:solidFill>
                <a:latin typeface="Cormorant Garamond Bold Italics"/>
                <a:ea typeface="Cormorant Garamond Bold Italics"/>
                <a:cs typeface="Cormorant Garamond Bold Italics"/>
                <a:sym typeface="Cormorant Garamond Bold Italics"/>
              </a:rPr>
              <a:t>Computer Architecture</a:t>
            </a:r>
          </a:p>
        </p:txBody>
      </p:sp>
      <p:sp>
        <p:nvSpPr>
          <p:cNvPr name="AutoShape 3" id="3"/>
          <p:cNvSpPr/>
          <p:nvPr/>
        </p:nvSpPr>
        <p:spPr>
          <a:xfrm>
            <a:off x="9158735" y="990600"/>
            <a:ext cx="8114971" cy="0"/>
          </a:xfrm>
          <a:prstGeom prst="line">
            <a:avLst/>
          </a:prstGeom>
          <a:ln cap="flat" w="76200">
            <a:solidFill>
              <a:srgbClr val="0F4662"/>
            </a:solidFill>
            <a:prstDash val="solid"/>
            <a:headEnd type="none" len="sm" w="sm"/>
            <a:tailEnd type="none" len="sm" w="sm"/>
          </a:ln>
        </p:spPr>
      </p:sp>
      <p:sp>
        <p:nvSpPr>
          <p:cNvPr name="AutoShape 4" id="4"/>
          <p:cNvSpPr/>
          <p:nvPr/>
        </p:nvSpPr>
        <p:spPr>
          <a:xfrm>
            <a:off x="1043764" y="9296400"/>
            <a:ext cx="8114971" cy="0"/>
          </a:xfrm>
          <a:prstGeom prst="line">
            <a:avLst/>
          </a:prstGeom>
          <a:ln cap="flat" w="76200">
            <a:solidFill>
              <a:srgbClr val="0F4662"/>
            </a:solidFill>
            <a:prstDash val="solid"/>
            <a:headEnd type="none" len="sm" w="sm"/>
            <a:tailEnd type="none" len="sm" w="sm"/>
          </a:ln>
        </p:spPr>
      </p:sp>
      <p:sp>
        <p:nvSpPr>
          <p:cNvPr name="Freeform 5" id="5"/>
          <p:cNvSpPr/>
          <p:nvPr/>
        </p:nvSpPr>
        <p:spPr>
          <a:xfrm flipH="false" flipV="false" rot="0">
            <a:off x="9618706" y="9037492"/>
            <a:ext cx="2968854" cy="441617"/>
          </a:xfrm>
          <a:custGeom>
            <a:avLst/>
            <a:gdLst/>
            <a:ahLst/>
            <a:cxnLst/>
            <a:rect r="r" b="b" t="t" l="l"/>
            <a:pathLst>
              <a:path h="441617" w="2968854">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737539" y="5908475"/>
            <a:ext cx="12812922" cy="837844"/>
          </a:xfrm>
          <a:prstGeom prst="rect">
            <a:avLst/>
          </a:prstGeom>
        </p:spPr>
        <p:txBody>
          <a:bodyPr anchor="t" rtlCol="false" tIns="0" lIns="0" bIns="0" rIns="0">
            <a:spAutoFit/>
          </a:bodyPr>
          <a:lstStyle/>
          <a:p>
            <a:pPr algn="ctr" marL="0" indent="0" lvl="0">
              <a:lnSpc>
                <a:spcPts val="6844"/>
              </a:lnSpc>
              <a:spcBef>
                <a:spcPct val="0"/>
              </a:spcBef>
            </a:pPr>
            <a:r>
              <a:rPr lang="en-US" sz="4889">
                <a:solidFill>
                  <a:srgbClr val="0F4662"/>
                </a:solidFill>
                <a:latin typeface="Quicksand"/>
                <a:ea typeface="Quicksand"/>
                <a:cs typeface="Quicksand"/>
                <a:sym typeface="Quicksand"/>
              </a:rPr>
              <a:t>Implementing QOS Buffer Allocation</a:t>
            </a:r>
          </a:p>
        </p:txBody>
      </p:sp>
      <p:sp>
        <p:nvSpPr>
          <p:cNvPr name="TextBox 7" id="7"/>
          <p:cNvSpPr txBox="true"/>
          <p:nvPr/>
        </p:nvSpPr>
        <p:spPr>
          <a:xfrm rot="0">
            <a:off x="5649752" y="7032069"/>
            <a:ext cx="6988496" cy="525912"/>
          </a:xfrm>
          <a:prstGeom prst="rect">
            <a:avLst/>
          </a:prstGeom>
        </p:spPr>
        <p:txBody>
          <a:bodyPr anchor="t" rtlCol="false" tIns="0" lIns="0" bIns="0" rIns="0">
            <a:spAutoFit/>
          </a:bodyPr>
          <a:lstStyle/>
          <a:p>
            <a:pPr algn="ctr" marL="0" indent="0" lvl="0">
              <a:lnSpc>
                <a:spcPts val="4397"/>
              </a:lnSpc>
              <a:spcBef>
                <a:spcPct val="0"/>
              </a:spcBef>
            </a:pPr>
            <a:r>
              <a:rPr lang="en-US" sz="3141">
                <a:solidFill>
                  <a:srgbClr val="0F4662"/>
                </a:solidFill>
                <a:latin typeface="Quicksand"/>
                <a:ea typeface="Quicksand"/>
                <a:cs typeface="Quicksand"/>
                <a:sym typeface="Quicksand"/>
              </a:rPr>
              <a:t>25 November, 2024</a:t>
            </a:r>
          </a:p>
        </p:txBody>
      </p:sp>
      <p:sp>
        <p:nvSpPr>
          <p:cNvPr name="TextBox 8" id="8"/>
          <p:cNvSpPr txBox="true"/>
          <p:nvPr/>
        </p:nvSpPr>
        <p:spPr>
          <a:xfrm rot="0">
            <a:off x="3322179" y="1967581"/>
            <a:ext cx="11643643" cy="529811"/>
          </a:xfrm>
          <a:prstGeom prst="rect">
            <a:avLst/>
          </a:prstGeom>
        </p:spPr>
        <p:txBody>
          <a:bodyPr anchor="t" rtlCol="false" tIns="0" lIns="0" bIns="0" rIns="0">
            <a:spAutoFit/>
          </a:bodyPr>
          <a:lstStyle/>
          <a:p>
            <a:pPr algn="ctr" marL="0" indent="0" lvl="0">
              <a:lnSpc>
                <a:spcPts val="4397"/>
              </a:lnSpc>
              <a:spcBef>
                <a:spcPct val="0"/>
              </a:spcBef>
            </a:pPr>
            <a:r>
              <a:rPr lang="en-US" sz="3141">
                <a:solidFill>
                  <a:srgbClr val="0F4662"/>
                </a:solidFill>
                <a:latin typeface="Quicksand"/>
                <a:ea typeface="Quicksand"/>
                <a:cs typeface="Quicksand"/>
                <a:sym typeface="Quicksand"/>
              </a:rPr>
              <a:t>Prepared by group 13</a:t>
            </a:r>
          </a:p>
        </p:txBody>
      </p:sp>
      <p:sp>
        <p:nvSpPr>
          <p:cNvPr name="Freeform 9" id="9"/>
          <p:cNvSpPr/>
          <p:nvPr/>
        </p:nvSpPr>
        <p:spPr>
          <a:xfrm flipH="false" flipV="false" rot="0">
            <a:off x="5646742" y="807892"/>
            <a:ext cx="2968854" cy="441617"/>
          </a:xfrm>
          <a:custGeom>
            <a:avLst/>
            <a:gdLst/>
            <a:ahLst/>
            <a:cxnLst/>
            <a:rect r="r" b="b" t="t" l="l"/>
            <a:pathLst>
              <a:path h="441617" w="2968854">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744796" y="2175312"/>
            <a:ext cx="16372539" cy="7830305"/>
            <a:chOff x="0" y="0"/>
            <a:chExt cx="4312109" cy="2062302"/>
          </a:xfrm>
        </p:grpSpPr>
        <p:sp>
          <p:nvSpPr>
            <p:cNvPr name="Freeform 3" id="3"/>
            <p:cNvSpPr/>
            <p:nvPr/>
          </p:nvSpPr>
          <p:spPr>
            <a:xfrm flipH="false" flipV="false" rot="0">
              <a:off x="0" y="0"/>
              <a:ext cx="4312109" cy="2062302"/>
            </a:xfrm>
            <a:custGeom>
              <a:avLst/>
              <a:gdLst/>
              <a:ahLst/>
              <a:cxnLst/>
              <a:rect r="r" b="b" t="t" l="l"/>
              <a:pathLst>
                <a:path h="2062302" w="4312109">
                  <a:moveTo>
                    <a:pt x="24116" y="0"/>
                  </a:moveTo>
                  <a:lnTo>
                    <a:pt x="4287993" y="0"/>
                  </a:lnTo>
                  <a:cubicBezTo>
                    <a:pt x="4294389" y="0"/>
                    <a:pt x="4300523" y="2541"/>
                    <a:pt x="4305045" y="7063"/>
                  </a:cubicBezTo>
                  <a:cubicBezTo>
                    <a:pt x="4309568" y="11586"/>
                    <a:pt x="4312109" y="17720"/>
                    <a:pt x="4312109" y="24116"/>
                  </a:cubicBezTo>
                  <a:lnTo>
                    <a:pt x="4312109" y="2038187"/>
                  </a:lnTo>
                  <a:cubicBezTo>
                    <a:pt x="4312109" y="2044583"/>
                    <a:pt x="4309568" y="2050716"/>
                    <a:pt x="4305045" y="2055239"/>
                  </a:cubicBezTo>
                  <a:cubicBezTo>
                    <a:pt x="4300523" y="2059762"/>
                    <a:pt x="4294389" y="2062302"/>
                    <a:pt x="4287993" y="2062302"/>
                  </a:cubicBezTo>
                  <a:lnTo>
                    <a:pt x="24116" y="2062302"/>
                  </a:lnTo>
                  <a:cubicBezTo>
                    <a:pt x="17720" y="2062302"/>
                    <a:pt x="11586" y="2059762"/>
                    <a:pt x="7063" y="2055239"/>
                  </a:cubicBezTo>
                  <a:cubicBezTo>
                    <a:pt x="2541" y="2050716"/>
                    <a:pt x="0" y="2044583"/>
                    <a:pt x="0" y="2038187"/>
                  </a:cubicBezTo>
                  <a:lnTo>
                    <a:pt x="0" y="24116"/>
                  </a:lnTo>
                  <a:cubicBezTo>
                    <a:pt x="0" y="17720"/>
                    <a:pt x="2541" y="11586"/>
                    <a:pt x="7063" y="7063"/>
                  </a:cubicBezTo>
                  <a:cubicBezTo>
                    <a:pt x="11586" y="2541"/>
                    <a:pt x="17720" y="0"/>
                    <a:pt x="24116" y="0"/>
                  </a:cubicBezTo>
                  <a:close/>
                </a:path>
              </a:pathLst>
            </a:custGeom>
            <a:solidFill>
              <a:srgbClr val="DBE5EA"/>
            </a:solidFill>
          </p:spPr>
        </p:sp>
        <p:sp>
          <p:nvSpPr>
            <p:cNvPr name="TextBox 4" id="4"/>
            <p:cNvSpPr txBox="true"/>
            <p:nvPr/>
          </p:nvSpPr>
          <p:spPr>
            <a:xfrm>
              <a:off x="0" y="-123825"/>
              <a:ext cx="4312109" cy="2186127"/>
            </a:xfrm>
            <a:prstGeom prst="rect">
              <a:avLst/>
            </a:prstGeom>
          </p:spPr>
          <p:txBody>
            <a:bodyPr anchor="ctr" rtlCol="false" tIns="50800" lIns="50800" bIns="50800" rIns="50800"/>
            <a:lstStyle/>
            <a:p>
              <a:pPr algn="ctr">
                <a:lnSpc>
                  <a:spcPts val="4079"/>
                </a:lnSpc>
              </a:pPr>
            </a:p>
          </p:txBody>
        </p:sp>
      </p:grpSp>
      <p:sp>
        <p:nvSpPr>
          <p:cNvPr name="Freeform 5" id="5"/>
          <p:cNvSpPr/>
          <p:nvPr/>
        </p:nvSpPr>
        <p:spPr>
          <a:xfrm flipH="false" flipV="false" rot="0">
            <a:off x="2405199" y="2877488"/>
            <a:ext cx="2348889" cy="2348889"/>
          </a:xfrm>
          <a:custGeom>
            <a:avLst/>
            <a:gdLst/>
            <a:ahLst/>
            <a:cxnLst/>
            <a:rect r="r" b="b" t="t" l="l"/>
            <a:pathLst>
              <a:path h="2348889" w="2348889">
                <a:moveTo>
                  <a:pt x="0" y="0"/>
                </a:moveTo>
                <a:lnTo>
                  <a:pt x="2348889" y="0"/>
                </a:lnTo>
                <a:lnTo>
                  <a:pt x="2348889" y="2348889"/>
                </a:lnTo>
                <a:lnTo>
                  <a:pt x="0" y="23488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599709"/>
            <a:ext cx="8115300"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Project Objectives</a:t>
            </a:r>
          </a:p>
        </p:txBody>
      </p:sp>
      <p:sp>
        <p:nvSpPr>
          <p:cNvPr name="TextBox 7" id="7"/>
          <p:cNvSpPr txBox="true"/>
          <p:nvPr/>
        </p:nvSpPr>
        <p:spPr>
          <a:xfrm rot="0">
            <a:off x="1028700" y="5919392"/>
            <a:ext cx="16088634" cy="4086225"/>
          </a:xfrm>
          <a:prstGeom prst="rect">
            <a:avLst/>
          </a:prstGeom>
        </p:spPr>
        <p:txBody>
          <a:bodyPr anchor="t" rtlCol="false" tIns="0" lIns="0" bIns="0" rIns="0">
            <a:spAutoFit/>
          </a:bodyPr>
          <a:lstStyle/>
          <a:p>
            <a:pPr algn="l" marL="518160" indent="-259080" lvl="1">
              <a:lnSpc>
                <a:spcPts val="4079"/>
              </a:lnSpc>
              <a:buFont typeface="Arial"/>
              <a:buChar char="•"/>
            </a:pPr>
            <a:r>
              <a:rPr lang="en-US" sz="2400">
                <a:solidFill>
                  <a:srgbClr val="0F4662"/>
                </a:solidFill>
                <a:latin typeface="Quicksand"/>
                <a:ea typeface="Quicksand"/>
                <a:cs typeface="Quicksand"/>
                <a:sym typeface="Quicksand"/>
              </a:rPr>
              <a:t>Design an 8x8 Network-on-Chip (NoC) architecture:</a:t>
            </a:r>
          </a:p>
          <a:p>
            <a:pPr algn="l">
              <a:lnSpc>
                <a:spcPts val="4079"/>
              </a:lnSpc>
            </a:pPr>
            <a:r>
              <a:rPr lang="en-US" sz="2400">
                <a:solidFill>
                  <a:srgbClr val="0F4662"/>
                </a:solidFill>
                <a:latin typeface="Quicksand"/>
                <a:ea typeface="Quicksand"/>
                <a:cs typeface="Quicksand"/>
                <a:sym typeface="Quicksand"/>
              </a:rPr>
              <a:t>      - </a:t>
            </a:r>
            <a:r>
              <a:rPr lang="en-US" sz="2400">
                <a:solidFill>
                  <a:srgbClr val="0F4662"/>
                </a:solidFill>
                <a:latin typeface="Quicksand"/>
                <a:ea typeface="Quicksand"/>
                <a:cs typeface="Quicksand"/>
                <a:sym typeface="Quicksand"/>
              </a:rPr>
              <a:t>Equip each core with private L1 caches and 2 shared L2 caches.</a:t>
            </a:r>
          </a:p>
          <a:p>
            <a:pPr algn="l">
              <a:lnSpc>
                <a:spcPts val="4079"/>
              </a:lnSpc>
            </a:pPr>
            <a:r>
              <a:rPr lang="en-US" sz="2400">
                <a:solidFill>
                  <a:srgbClr val="0F4662"/>
                </a:solidFill>
                <a:latin typeface="Quicksand"/>
                <a:ea typeface="Quicksand"/>
                <a:cs typeface="Quicksand"/>
                <a:sym typeface="Quicksand"/>
              </a:rPr>
              <a:t>      - </a:t>
            </a:r>
            <a:r>
              <a:rPr lang="en-US" sz="2400">
                <a:solidFill>
                  <a:srgbClr val="0F4662"/>
                </a:solidFill>
                <a:latin typeface="Quicksand"/>
                <a:ea typeface="Quicksand"/>
                <a:cs typeface="Quicksand"/>
                <a:sym typeface="Quicksand"/>
              </a:rPr>
              <a:t>Keep default parameters for routing protocol, buffers, virtual channels and cache coherence policy (MESI).</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Identify the role of memory controllers in handling request packets, including:</a:t>
            </a:r>
          </a:p>
          <a:p>
            <a:pPr algn="l">
              <a:lnSpc>
                <a:spcPts val="4079"/>
              </a:lnSpc>
            </a:pPr>
            <a:r>
              <a:rPr lang="en-US" sz="2400">
                <a:solidFill>
                  <a:srgbClr val="0F4662"/>
                </a:solidFill>
                <a:latin typeface="Quicksand"/>
                <a:ea typeface="Quicksand"/>
                <a:cs typeface="Quicksand"/>
                <a:sym typeface="Quicksand"/>
              </a:rPr>
              <a:t>      - </a:t>
            </a:r>
            <a:r>
              <a:rPr lang="en-US" sz="2400">
                <a:solidFill>
                  <a:srgbClr val="0F4662"/>
                </a:solidFill>
                <a:latin typeface="Quicksand"/>
                <a:ea typeface="Quicksand"/>
                <a:cs typeface="Quicksand"/>
                <a:sym typeface="Quicksand"/>
              </a:rPr>
              <a:t>CPU ID tracking (request origin).</a:t>
            </a:r>
          </a:p>
          <a:p>
            <a:pPr algn="l">
              <a:lnSpc>
                <a:spcPts val="4079"/>
              </a:lnSpc>
            </a:pPr>
            <a:r>
              <a:rPr lang="en-US" sz="2400">
                <a:solidFill>
                  <a:srgbClr val="0F4662"/>
                </a:solidFill>
                <a:latin typeface="Quicksand"/>
                <a:ea typeface="Quicksand"/>
                <a:cs typeface="Quicksand"/>
                <a:sym typeface="Quicksand"/>
              </a:rPr>
              <a:t>      - </a:t>
            </a:r>
            <a:r>
              <a:rPr lang="en-US" sz="2400">
                <a:solidFill>
                  <a:srgbClr val="0F4662"/>
                </a:solidFill>
                <a:latin typeface="Quicksand"/>
                <a:ea typeface="Quicksand"/>
                <a:cs typeface="Quicksand"/>
                <a:sym typeface="Quicksand"/>
              </a:rPr>
              <a:t>Timestamp logging (reception time).</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Evaluate the need for dynamic buffer allocation to optimize latency, throughput, and Quality of Service (QoS).</a:t>
            </a:r>
          </a:p>
          <a:p>
            <a:pPr algn="l">
              <a:lnSpc>
                <a:spcPts val="4079"/>
              </a:lnSpc>
            </a:pPr>
          </a:p>
        </p:txBody>
      </p:sp>
      <p:sp>
        <p:nvSpPr>
          <p:cNvPr name="TextBox 8" id="8"/>
          <p:cNvSpPr txBox="true"/>
          <p:nvPr/>
        </p:nvSpPr>
        <p:spPr>
          <a:xfrm rot="0">
            <a:off x="1028700" y="5356032"/>
            <a:ext cx="5101887" cy="49085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Analysis Phase</a:t>
            </a:r>
          </a:p>
        </p:txBody>
      </p:sp>
      <p:sp>
        <p:nvSpPr>
          <p:cNvPr name="AutoShape 9" id="9"/>
          <p:cNvSpPr/>
          <p:nvPr/>
        </p:nvSpPr>
        <p:spPr>
          <a:xfrm>
            <a:off x="10767060" y="990600"/>
            <a:ext cx="6492240" cy="0"/>
          </a:xfrm>
          <a:prstGeom prst="line">
            <a:avLst/>
          </a:prstGeom>
          <a:ln cap="flat" w="76200">
            <a:solidFill>
              <a:srgbClr val="0F4662"/>
            </a:solidFill>
            <a:prstDash val="solid"/>
            <a:headEnd type="none" len="sm" w="sm"/>
            <a:tailEnd type="none" len="sm" w="sm"/>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248938" y="2456695"/>
            <a:ext cx="17340419" cy="7569664"/>
            <a:chOff x="0" y="0"/>
            <a:chExt cx="4567024" cy="1993656"/>
          </a:xfrm>
        </p:grpSpPr>
        <p:sp>
          <p:nvSpPr>
            <p:cNvPr name="Freeform 3" id="3"/>
            <p:cNvSpPr/>
            <p:nvPr/>
          </p:nvSpPr>
          <p:spPr>
            <a:xfrm flipH="false" flipV="false" rot="0">
              <a:off x="0" y="0"/>
              <a:ext cx="4567024" cy="1993656"/>
            </a:xfrm>
            <a:custGeom>
              <a:avLst/>
              <a:gdLst/>
              <a:ahLst/>
              <a:cxnLst/>
              <a:rect r="r" b="b" t="t" l="l"/>
              <a:pathLst>
                <a:path h="1993656" w="4567024">
                  <a:moveTo>
                    <a:pt x="22770" y="0"/>
                  </a:moveTo>
                  <a:lnTo>
                    <a:pt x="4544254" y="0"/>
                  </a:lnTo>
                  <a:cubicBezTo>
                    <a:pt x="4556830" y="0"/>
                    <a:pt x="4567024" y="10194"/>
                    <a:pt x="4567024" y="22770"/>
                  </a:cubicBezTo>
                  <a:lnTo>
                    <a:pt x="4567024" y="1970887"/>
                  </a:lnTo>
                  <a:cubicBezTo>
                    <a:pt x="4567024" y="1983462"/>
                    <a:pt x="4556830" y="1993656"/>
                    <a:pt x="4544254" y="1993656"/>
                  </a:cubicBezTo>
                  <a:lnTo>
                    <a:pt x="22770" y="1993656"/>
                  </a:lnTo>
                  <a:cubicBezTo>
                    <a:pt x="10194" y="1993656"/>
                    <a:pt x="0" y="1983462"/>
                    <a:pt x="0" y="1970887"/>
                  </a:cubicBezTo>
                  <a:lnTo>
                    <a:pt x="0" y="22770"/>
                  </a:lnTo>
                  <a:cubicBezTo>
                    <a:pt x="0" y="10194"/>
                    <a:pt x="10194" y="0"/>
                    <a:pt x="22770" y="0"/>
                  </a:cubicBezTo>
                  <a:close/>
                </a:path>
              </a:pathLst>
            </a:custGeom>
            <a:solidFill>
              <a:srgbClr val="A9BECB"/>
            </a:solidFill>
          </p:spPr>
        </p:sp>
        <p:sp>
          <p:nvSpPr>
            <p:cNvPr name="TextBox 4" id="4"/>
            <p:cNvSpPr txBox="true"/>
            <p:nvPr/>
          </p:nvSpPr>
          <p:spPr>
            <a:xfrm>
              <a:off x="0" y="-123825"/>
              <a:ext cx="4567024" cy="2117481"/>
            </a:xfrm>
            <a:prstGeom prst="rect">
              <a:avLst/>
            </a:prstGeom>
          </p:spPr>
          <p:txBody>
            <a:bodyPr anchor="ctr" rtlCol="false" tIns="50800" lIns="50800" bIns="50800" rIns="50800"/>
            <a:lstStyle/>
            <a:p>
              <a:pPr algn="ctr">
                <a:lnSpc>
                  <a:spcPts val="4079"/>
                </a:lnSpc>
              </a:pPr>
            </a:p>
          </p:txBody>
        </p:sp>
      </p:grpSp>
      <p:sp>
        <p:nvSpPr>
          <p:cNvPr name="Freeform 5" id="5"/>
          <p:cNvSpPr/>
          <p:nvPr/>
        </p:nvSpPr>
        <p:spPr>
          <a:xfrm flipH="false" flipV="false" rot="0">
            <a:off x="1819798" y="2794611"/>
            <a:ext cx="2318994" cy="2348889"/>
          </a:xfrm>
          <a:custGeom>
            <a:avLst/>
            <a:gdLst/>
            <a:ahLst/>
            <a:cxnLst/>
            <a:rect r="r" b="b" t="t" l="l"/>
            <a:pathLst>
              <a:path h="2348889" w="2318994">
                <a:moveTo>
                  <a:pt x="0" y="0"/>
                </a:moveTo>
                <a:lnTo>
                  <a:pt x="2318994" y="0"/>
                </a:lnTo>
                <a:lnTo>
                  <a:pt x="2318994" y="2348889"/>
                </a:lnTo>
                <a:lnTo>
                  <a:pt x="0" y="23488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599709"/>
            <a:ext cx="8115300"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Project Objectives</a:t>
            </a:r>
          </a:p>
        </p:txBody>
      </p:sp>
      <p:sp>
        <p:nvSpPr>
          <p:cNvPr name="TextBox 7" id="7"/>
          <p:cNvSpPr txBox="true"/>
          <p:nvPr/>
        </p:nvSpPr>
        <p:spPr>
          <a:xfrm rot="0">
            <a:off x="428352" y="5425784"/>
            <a:ext cx="17676877" cy="4600575"/>
          </a:xfrm>
          <a:prstGeom prst="rect">
            <a:avLst/>
          </a:prstGeom>
        </p:spPr>
        <p:txBody>
          <a:bodyPr anchor="t" rtlCol="false" tIns="0" lIns="0" bIns="0" rIns="0">
            <a:spAutoFit/>
          </a:bodyPr>
          <a:lstStyle/>
          <a:p>
            <a:pPr algn="l">
              <a:lnSpc>
                <a:spcPts val="4079"/>
              </a:lnSpc>
            </a:pP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Real-Time History Tracking:</a:t>
            </a:r>
          </a:p>
          <a:p>
            <a:pPr algn="l">
              <a:lnSpc>
                <a:spcPts val="4079"/>
              </a:lnSpc>
            </a:pPr>
            <a:r>
              <a:rPr lang="en-US" sz="2400">
                <a:solidFill>
                  <a:srgbClr val="0F4662"/>
                </a:solidFill>
                <a:latin typeface="Quicksand"/>
                <a:ea typeface="Quicksand"/>
                <a:cs typeface="Quicksand"/>
                <a:sym typeface="Quicksand"/>
              </a:rPr>
              <a:t>      -</a:t>
            </a:r>
            <a:r>
              <a:rPr lang="en-US" sz="2400">
                <a:solidFill>
                  <a:srgbClr val="0F4662"/>
                </a:solidFill>
                <a:latin typeface="Quicksand"/>
                <a:ea typeface="Quicksand"/>
                <a:cs typeface="Quicksand"/>
                <a:sym typeface="Quicksand"/>
              </a:rPr>
              <a:t>Maintain a history of request packets received by each of the two memory controllers in 100ms intervals.</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Dynamic Ratio Adjustment:</a:t>
            </a:r>
          </a:p>
          <a:p>
            <a:pPr algn="l">
              <a:lnSpc>
                <a:spcPts val="4079"/>
              </a:lnSpc>
            </a:pPr>
            <a:r>
              <a:rPr lang="en-US" sz="2400">
                <a:solidFill>
                  <a:srgbClr val="0F4662"/>
                </a:solidFill>
                <a:latin typeface="Quicksand"/>
                <a:ea typeface="Quicksand"/>
                <a:cs typeface="Quicksand"/>
                <a:sym typeface="Quicksand"/>
              </a:rPr>
              <a:t>      -</a:t>
            </a:r>
            <a:r>
              <a:rPr lang="en-US" sz="2400">
                <a:solidFill>
                  <a:srgbClr val="0F4662"/>
                </a:solidFill>
                <a:latin typeface="Quicksand"/>
                <a:ea typeface="Quicksand"/>
                <a:cs typeface="Quicksand"/>
                <a:sym typeface="Quicksand"/>
              </a:rPr>
              <a:t>Use a Python script to compute 64 buffer allocation ratios for the CPUs based on request patterns and timestamps.</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QoS Optimization:</a:t>
            </a:r>
          </a:p>
          <a:p>
            <a:pPr algn="l">
              <a:lnSpc>
                <a:spcPts val="4079"/>
              </a:lnSpc>
            </a:pPr>
            <a:r>
              <a:rPr lang="en-US" sz="2400">
                <a:solidFill>
                  <a:srgbClr val="0F4662"/>
                </a:solidFill>
                <a:latin typeface="Quicksand"/>
                <a:ea typeface="Quicksand"/>
                <a:cs typeface="Quicksand"/>
                <a:sym typeface="Quicksand"/>
              </a:rPr>
              <a:t>      -</a:t>
            </a:r>
            <a:r>
              <a:rPr lang="en-US" sz="2400">
                <a:solidFill>
                  <a:srgbClr val="0F4662"/>
                </a:solidFill>
                <a:latin typeface="Quicksand"/>
                <a:ea typeface="Quicksand"/>
                <a:cs typeface="Quicksand"/>
                <a:sym typeface="Quicksand"/>
              </a:rPr>
              <a:t>Dynamically enforce buffer restrictions for each CPU according to the computed ratios, ensuring fair resource                            distribution.</a:t>
            </a:r>
          </a:p>
          <a:p>
            <a:pPr algn="l">
              <a:lnSpc>
                <a:spcPts val="4079"/>
              </a:lnSpc>
            </a:pPr>
          </a:p>
        </p:txBody>
      </p:sp>
      <p:sp>
        <p:nvSpPr>
          <p:cNvPr name="TextBox 8" id="8"/>
          <p:cNvSpPr txBox="true"/>
          <p:nvPr/>
        </p:nvSpPr>
        <p:spPr>
          <a:xfrm rot="0">
            <a:off x="728155" y="5248443"/>
            <a:ext cx="5101887" cy="49085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Key Features:</a:t>
            </a:r>
          </a:p>
        </p:txBody>
      </p:sp>
      <p:sp>
        <p:nvSpPr>
          <p:cNvPr name="AutoShape 9" id="9"/>
          <p:cNvSpPr/>
          <p:nvPr/>
        </p:nvSpPr>
        <p:spPr>
          <a:xfrm>
            <a:off x="10767060" y="990600"/>
            <a:ext cx="6492240" cy="0"/>
          </a:xfrm>
          <a:prstGeom prst="line">
            <a:avLst/>
          </a:prstGeom>
          <a:ln cap="flat" w="76200">
            <a:solidFill>
              <a:srgbClr val="0F4662"/>
            </a:solidFill>
            <a:prstDash val="solid"/>
            <a:headEnd type="none" len="sm" w="sm"/>
            <a:tailEnd type="none" len="sm" w="sm"/>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028700" y="2456695"/>
            <a:ext cx="16557218" cy="7569664"/>
            <a:chOff x="0" y="0"/>
            <a:chExt cx="4360749" cy="1993656"/>
          </a:xfrm>
        </p:grpSpPr>
        <p:sp>
          <p:nvSpPr>
            <p:cNvPr name="Freeform 3" id="3"/>
            <p:cNvSpPr/>
            <p:nvPr/>
          </p:nvSpPr>
          <p:spPr>
            <a:xfrm flipH="false" flipV="false" rot="0">
              <a:off x="0" y="0"/>
              <a:ext cx="4360749" cy="1993656"/>
            </a:xfrm>
            <a:custGeom>
              <a:avLst/>
              <a:gdLst/>
              <a:ahLst/>
              <a:cxnLst/>
              <a:rect r="r" b="b" t="t" l="l"/>
              <a:pathLst>
                <a:path h="1993656" w="4360749">
                  <a:moveTo>
                    <a:pt x="23847" y="0"/>
                  </a:moveTo>
                  <a:lnTo>
                    <a:pt x="4336902" y="0"/>
                  </a:lnTo>
                  <a:cubicBezTo>
                    <a:pt x="4350072" y="0"/>
                    <a:pt x="4360749" y="10677"/>
                    <a:pt x="4360749" y="23847"/>
                  </a:cubicBezTo>
                  <a:lnTo>
                    <a:pt x="4360749" y="1969810"/>
                  </a:lnTo>
                  <a:cubicBezTo>
                    <a:pt x="4360749" y="1982980"/>
                    <a:pt x="4350072" y="1993656"/>
                    <a:pt x="4336902" y="1993656"/>
                  </a:cubicBezTo>
                  <a:lnTo>
                    <a:pt x="23847" y="1993656"/>
                  </a:lnTo>
                  <a:cubicBezTo>
                    <a:pt x="10677" y="1993656"/>
                    <a:pt x="0" y="1982980"/>
                    <a:pt x="0" y="1969810"/>
                  </a:cubicBezTo>
                  <a:lnTo>
                    <a:pt x="0" y="23847"/>
                  </a:lnTo>
                  <a:cubicBezTo>
                    <a:pt x="0" y="10677"/>
                    <a:pt x="10677" y="0"/>
                    <a:pt x="23847" y="0"/>
                  </a:cubicBezTo>
                  <a:close/>
                </a:path>
              </a:pathLst>
            </a:custGeom>
            <a:solidFill>
              <a:srgbClr val="DBE5EA"/>
            </a:solidFill>
          </p:spPr>
        </p:sp>
        <p:sp>
          <p:nvSpPr>
            <p:cNvPr name="TextBox 4" id="4"/>
            <p:cNvSpPr txBox="true"/>
            <p:nvPr/>
          </p:nvSpPr>
          <p:spPr>
            <a:xfrm>
              <a:off x="0" y="-123825"/>
              <a:ext cx="4360749" cy="2117481"/>
            </a:xfrm>
            <a:prstGeom prst="rect">
              <a:avLst/>
            </a:prstGeom>
          </p:spPr>
          <p:txBody>
            <a:bodyPr anchor="ctr" rtlCol="false" tIns="50800" lIns="50800" bIns="50800" rIns="50800"/>
            <a:lstStyle/>
            <a:p>
              <a:pPr algn="ctr">
                <a:lnSpc>
                  <a:spcPts val="4079"/>
                </a:lnSpc>
              </a:pPr>
            </a:p>
          </p:txBody>
        </p:sp>
      </p:grpSp>
      <p:sp>
        <p:nvSpPr>
          <p:cNvPr name="Freeform 5" id="5"/>
          <p:cNvSpPr/>
          <p:nvPr/>
        </p:nvSpPr>
        <p:spPr>
          <a:xfrm flipH="false" flipV="false" rot="0">
            <a:off x="1749804" y="2514654"/>
            <a:ext cx="2226655" cy="2226655"/>
          </a:xfrm>
          <a:custGeom>
            <a:avLst/>
            <a:gdLst/>
            <a:ahLst/>
            <a:cxnLst/>
            <a:rect r="r" b="b" t="t" l="l"/>
            <a:pathLst>
              <a:path h="2226655" w="2226655">
                <a:moveTo>
                  <a:pt x="0" y="0"/>
                </a:moveTo>
                <a:lnTo>
                  <a:pt x="2226655" y="0"/>
                </a:lnTo>
                <a:lnTo>
                  <a:pt x="2226655" y="2226655"/>
                </a:lnTo>
                <a:lnTo>
                  <a:pt x="0" y="22266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599709"/>
            <a:ext cx="8115300"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Project Objectives</a:t>
            </a:r>
          </a:p>
        </p:txBody>
      </p:sp>
      <p:sp>
        <p:nvSpPr>
          <p:cNvPr name="TextBox 7" id="7"/>
          <p:cNvSpPr txBox="true"/>
          <p:nvPr/>
        </p:nvSpPr>
        <p:spPr>
          <a:xfrm rot="0">
            <a:off x="1749804" y="5450840"/>
            <a:ext cx="14811973" cy="4914129"/>
          </a:xfrm>
          <a:prstGeom prst="rect">
            <a:avLst/>
          </a:prstGeom>
        </p:spPr>
        <p:txBody>
          <a:bodyPr anchor="t" rtlCol="false" tIns="0" lIns="0" bIns="0" rIns="0">
            <a:spAutoFit/>
          </a:bodyPr>
          <a:lstStyle/>
          <a:p>
            <a:pPr algn="l" marL="456023" indent="-228011" lvl="1">
              <a:lnSpc>
                <a:spcPts val="3590"/>
              </a:lnSpc>
              <a:buFont typeface="Arial"/>
              <a:buChar char="•"/>
            </a:pPr>
            <a:r>
              <a:rPr lang="en-US" sz="2112">
                <a:solidFill>
                  <a:srgbClr val="0F4662"/>
                </a:solidFill>
                <a:latin typeface="Quicksand"/>
                <a:ea typeface="Quicksand"/>
                <a:cs typeface="Quicksand"/>
                <a:sym typeface="Quicksand"/>
              </a:rPr>
              <a:t>Build the 8x8 NoC Network:</a:t>
            </a:r>
          </a:p>
          <a:p>
            <a:pPr algn="l">
              <a:lnSpc>
                <a:spcPts val="3590"/>
              </a:lnSpc>
            </a:pPr>
            <a:r>
              <a:rPr lang="en-US" sz="2112">
                <a:solidFill>
                  <a:srgbClr val="0F4662"/>
                </a:solidFill>
                <a:latin typeface="Quicksand"/>
                <a:ea typeface="Quicksand"/>
                <a:cs typeface="Quicksand"/>
                <a:sym typeface="Quicksand"/>
              </a:rPr>
              <a:t>       -</a:t>
            </a:r>
            <a:r>
              <a:rPr lang="en-US" sz="2112">
                <a:solidFill>
                  <a:srgbClr val="0F4662"/>
                </a:solidFill>
                <a:latin typeface="Quicksand"/>
                <a:ea typeface="Quicksand"/>
                <a:cs typeface="Quicksand"/>
                <a:sym typeface="Quicksand"/>
              </a:rPr>
              <a:t>Configure private L1 and shared L2 caches in Gem5 Garnet.</a:t>
            </a:r>
          </a:p>
          <a:p>
            <a:pPr algn="l" marL="456023" indent="-228011" lvl="1">
              <a:lnSpc>
                <a:spcPts val="3590"/>
              </a:lnSpc>
              <a:buFont typeface="Arial"/>
              <a:buChar char="•"/>
            </a:pPr>
            <a:r>
              <a:rPr lang="en-US" sz="2112">
                <a:solidFill>
                  <a:srgbClr val="0F4662"/>
                </a:solidFill>
                <a:latin typeface="Quicksand"/>
                <a:ea typeface="Quicksand"/>
                <a:cs typeface="Quicksand"/>
                <a:sym typeface="Quicksand"/>
              </a:rPr>
              <a:t>Integrate History Tracking:</a:t>
            </a:r>
          </a:p>
          <a:p>
            <a:pPr algn="l">
              <a:lnSpc>
                <a:spcPts val="3590"/>
              </a:lnSpc>
            </a:pPr>
            <a:r>
              <a:rPr lang="en-US" sz="2112">
                <a:solidFill>
                  <a:srgbClr val="0F4662"/>
                </a:solidFill>
                <a:latin typeface="Quicksand"/>
                <a:ea typeface="Quicksand"/>
                <a:cs typeface="Quicksand"/>
                <a:sym typeface="Quicksand"/>
              </a:rPr>
              <a:t>       -</a:t>
            </a:r>
            <a:r>
              <a:rPr lang="en-US" sz="2112">
                <a:solidFill>
                  <a:srgbClr val="0F4662"/>
                </a:solidFill>
                <a:latin typeface="Quicksand"/>
                <a:ea typeface="Quicksand"/>
                <a:cs typeface="Quicksand"/>
                <a:sym typeface="Quicksand"/>
              </a:rPr>
              <a:t>Log CPU IDs and timestamps at memory controllers.</a:t>
            </a:r>
          </a:p>
          <a:p>
            <a:pPr algn="l" marL="456023" indent="-228011" lvl="1">
              <a:lnSpc>
                <a:spcPts val="3590"/>
              </a:lnSpc>
              <a:buFont typeface="Arial"/>
              <a:buChar char="•"/>
            </a:pPr>
            <a:r>
              <a:rPr lang="en-US" sz="2112">
                <a:solidFill>
                  <a:srgbClr val="0F4662"/>
                </a:solidFill>
                <a:latin typeface="Quicksand"/>
                <a:ea typeface="Quicksand"/>
                <a:cs typeface="Quicksand"/>
                <a:sym typeface="Quicksand"/>
              </a:rPr>
              <a:t>Python Script Execution:</a:t>
            </a:r>
          </a:p>
          <a:p>
            <a:pPr algn="l">
              <a:lnSpc>
                <a:spcPts val="3590"/>
              </a:lnSpc>
            </a:pPr>
            <a:r>
              <a:rPr lang="en-US" sz="2112">
                <a:solidFill>
                  <a:srgbClr val="0F4662"/>
                </a:solidFill>
                <a:latin typeface="Quicksand"/>
                <a:ea typeface="Quicksand"/>
                <a:cs typeface="Quicksand"/>
                <a:sym typeface="Quicksand"/>
              </a:rPr>
              <a:t>       -</a:t>
            </a:r>
            <a:r>
              <a:rPr lang="en-US" sz="2112">
                <a:solidFill>
                  <a:srgbClr val="0F4662"/>
                </a:solidFill>
                <a:latin typeface="Quicksand"/>
                <a:ea typeface="Quicksand"/>
                <a:cs typeface="Quicksand"/>
                <a:sym typeface="Quicksand"/>
              </a:rPr>
              <a:t>Trigger the script every 100ms to calculate buffer allocation ratios.</a:t>
            </a:r>
          </a:p>
          <a:p>
            <a:pPr algn="l" marL="456023" indent="-228011" lvl="1">
              <a:lnSpc>
                <a:spcPts val="3590"/>
              </a:lnSpc>
              <a:buFont typeface="Arial"/>
              <a:buChar char="•"/>
            </a:pPr>
            <a:r>
              <a:rPr lang="en-US" sz="2112">
                <a:solidFill>
                  <a:srgbClr val="0F4662"/>
                </a:solidFill>
                <a:latin typeface="Quicksand"/>
                <a:ea typeface="Quicksand"/>
                <a:cs typeface="Quicksand"/>
                <a:sym typeface="Quicksand"/>
              </a:rPr>
              <a:t>Modify Buffer Allocation:</a:t>
            </a:r>
          </a:p>
          <a:p>
            <a:pPr algn="l">
              <a:lnSpc>
                <a:spcPts val="3590"/>
              </a:lnSpc>
            </a:pPr>
            <a:r>
              <a:rPr lang="en-US" sz="2112">
                <a:solidFill>
                  <a:srgbClr val="0F4662"/>
                </a:solidFill>
                <a:latin typeface="Quicksand"/>
                <a:ea typeface="Quicksand"/>
                <a:cs typeface="Quicksand"/>
                <a:sym typeface="Quicksand"/>
              </a:rPr>
              <a:t>       -</a:t>
            </a:r>
            <a:r>
              <a:rPr lang="en-US" sz="2112">
                <a:solidFill>
                  <a:srgbClr val="0F4662"/>
                </a:solidFill>
                <a:latin typeface="Quicksand"/>
                <a:ea typeface="Quicksand"/>
                <a:cs typeface="Quicksand"/>
                <a:sym typeface="Quicksand"/>
              </a:rPr>
              <a:t>Adjust memory controller buffers dynamically during runtime based on the script output.</a:t>
            </a:r>
          </a:p>
          <a:p>
            <a:pPr algn="l" marL="456023" indent="-228011" lvl="1">
              <a:lnSpc>
                <a:spcPts val="3590"/>
              </a:lnSpc>
              <a:buFont typeface="Arial"/>
              <a:buChar char="•"/>
            </a:pPr>
            <a:r>
              <a:rPr lang="en-US" sz="2112">
                <a:solidFill>
                  <a:srgbClr val="0F4662"/>
                </a:solidFill>
                <a:latin typeface="Quicksand"/>
                <a:ea typeface="Quicksand"/>
                <a:cs typeface="Quicksand"/>
                <a:sym typeface="Quicksand"/>
              </a:rPr>
              <a:t>Test and Optimize:</a:t>
            </a:r>
          </a:p>
          <a:p>
            <a:pPr algn="l">
              <a:lnSpc>
                <a:spcPts val="3590"/>
              </a:lnSpc>
            </a:pPr>
            <a:r>
              <a:rPr lang="en-US" sz="2112">
                <a:solidFill>
                  <a:srgbClr val="0F4662"/>
                </a:solidFill>
                <a:latin typeface="Quicksand"/>
                <a:ea typeface="Quicksand"/>
                <a:cs typeface="Quicksand"/>
                <a:sym typeface="Quicksand"/>
              </a:rPr>
              <a:t>       -</a:t>
            </a:r>
            <a:r>
              <a:rPr lang="en-US" sz="2112">
                <a:solidFill>
                  <a:srgbClr val="0F4662"/>
                </a:solidFill>
                <a:latin typeface="Quicksand"/>
                <a:ea typeface="Quicksand"/>
                <a:cs typeface="Quicksand"/>
                <a:sym typeface="Quicksand"/>
              </a:rPr>
              <a:t>Validate the implementation under various workloads and measure the impact on QoS and system performance.</a:t>
            </a:r>
          </a:p>
          <a:p>
            <a:pPr algn="l">
              <a:lnSpc>
                <a:spcPts val="3590"/>
              </a:lnSpc>
            </a:pPr>
          </a:p>
        </p:txBody>
      </p:sp>
      <p:sp>
        <p:nvSpPr>
          <p:cNvPr name="TextBox 8" id="8"/>
          <p:cNvSpPr txBox="true"/>
          <p:nvPr/>
        </p:nvSpPr>
        <p:spPr>
          <a:xfrm rot="0">
            <a:off x="1749804" y="4864735"/>
            <a:ext cx="5101887" cy="49085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Implementation Plan</a:t>
            </a:r>
          </a:p>
        </p:txBody>
      </p:sp>
      <p:sp>
        <p:nvSpPr>
          <p:cNvPr name="AutoShape 9" id="9"/>
          <p:cNvSpPr/>
          <p:nvPr/>
        </p:nvSpPr>
        <p:spPr>
          <a:xfrm>
            <a:off x="10767060" y="990600"/>
            <a:ext cx="6492240" cy="0"/>
          </a:xfrm>
          <a:prstGeom prst="line">
            <a:avLst/>
          </a:prstGeom>
          <a:ln cap="flat" w="76200">
            <a:solidFill>
              <a:srgbClr val="0F4662"/>
            </a:solidFill>
            <a:prstDash val="solid"/>
            <a:headEnd type="none" len="sm" w="sm"/>
            <a:tailEnd type="none" len="sm" w="sm"/>
          </a:ln>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3660651" y="0"/>
            <a:ext cx="4627349" cy="10287000"/>
            <a:chOff x="0" y="0"/>
            <a:chExt cx="1218726" cy="2709333"/>
          </a:xfrm>
        </p:grpSpPr>
        <p:sp>
          <p:nvSpPr>
            <p:cNvPr name="Freeform 3" id="3"/>
            <p:cNvSpPr/>
            <p:nvPr/>
          </p:nvSpPr>
          <p:spPr>
            <a:xfrm flipH="false" flipV="false" rot="0">
              <a:off x="0" y="0"/>
              <a:ext cx="1218726" cy="2709333"/>
            </a:xfrm>
            <a:custGeom>
              <a:avLst/>
              <a:gdLst/>
              <a:ahLst/>
              <a:cxnLst/>
              <a:rect r="r" b="b" t="t" l="l"/>
              <a:pathLst>
                <a:path h="2709333" w="1218726">
                  <a:moveTo>
                    <a:pt x="0" y="0"/>
                  </a:moveTo>
                  <a:lnTo>
                    <a:pt x="1218726" y="0"/>
                  </a:lnTo>
                  <a:lnTo>
                    <a:pt x="1218726" y="2709333"/>
                  </a:lnTo>
                  <a:lnTo>
                    <a:pt x="0" y="2709333"/>
                  </a:lnTo>
                  <a:close/>
                </a:path>
              </a:pathLst>
            </a:custGeom>
            <a:solidFill>
              <a:srgbClr val="7994A0"/>
            </a:solidFill>
          </p:spPr>
        </p:sp>
        <p:sp>
          <p:nvSpPr>
            <p:cNvPr name="TextBox 4" id="4"/>
            <p:cNvSpPr txBox="true"/>
            <p:nvPr/>
          </p:nvSpPr>
          <p:spPr>
            <a:xfrm>
              <a:off x="0" y="-123825"/>
              <a:ext cx="1218726" cy="2833158"/>
            </a:xfrm>
            <a:prstGeom prst="rect">
              <a:avLst/>
            </a:prstGeom>
          </p:spPr>
          <p:txBody>
            <a:bodyPr anchor="ctr" rtlCol="false" tIns="50800" lIns="50800" bIns="50800" rIns="50800"/>
            <a:lstStyle/>
            <a:p>
              <a:pPr algn="ctr">
                <a:lnSpc>
                  <a:spcPts val="4079"/>
                </a:lnSpc>
              </a:pPr>
            </a:p>
          </p:txBody>
        </p:sp>
      </p:grpSp>
      <p:grpSp>
        <p:nvGrpSpPr>
          <p:cNvPr name="Group 5" id="5"/>
          <p:cNvGrpSpPr/>
          <p:nvPr/>
        </p:nvGrpSpPr>
        <p:grpSpPr>
          <a:xfrm rot="0">
            <a:off x="11915073" y="1684924"/>
            <a:ext cx="5344227" cy="7573376"/>
            <a:chOff x="0" y="0"/>
            <a:chExt cx="827961" cy="1173314"/>
          </a:xfrm>
        </p:grpSpPr>
        <p:sp>
          <p:nvSpPr>
            <p:cNvPr name="Freeform 6" id="6"/>
            <p:cNvSpPr/>
            <p:nvPr/>
          </p:nvSpPr>
          <p:spPr>
            <a:xfrm flipH="false" flipV="false" rot="0">
              <a:off x="0" y="0"/>
              <a:ext cx="827961" cy="1173314"/>
            </a:xfrm>
            <a:custGeom>
              <a:avLst/>
              <a:gdLst/>
              <a:ahLst/>
              <a:cxnLst/>
              <a:rect r="r" b="b" t="t" l="l"/>
              <a:pathLst>
                <a:path h="1173314" w="827961">
                  <a:moveTo>
                    <a:pt x="33319" y="0"/>
                  </a:moveTo>
                  <a:lnTo>
                    <a:pt x="794642" y="0"/>
                  </a:lnTo>
                  <a:cubicBezTo>
                    <a:pt x="813043" y="0"/>
                    <a:pt x="827961" y="14917"/>
                    <a:pt x="827961" y="33319"/>
                  </a:cubicBezTo>
                  <a:lnTo>
                    <a:pt x="827961" y="1139995"/>
                  </a:lnTo>
                  <a:cubicBezTo>
                    <a:pt x="827961" y="1158397"/>
                    <a:pt x="813043" y="1173314"/>
                    <a:pt x="794642" y="1173314"/>
                  </a:cubicBezTo>
                  <a:lnTo>
                    <a:pt x="33319" y="1173314"/>
                  </a:lnTo>
                  <a:cubicBezTo>
                    <a:pt x="14917" y="1173314"/>
                    <a:pt x="0" y="1158397"/>
                    <a:pt x="0" y="1139995"/>
                  </a:cubicBezTo>
                  <a:lnTo>
                    <a:pt x="0" y="33319"/>
                  </a:lnTo>
                  <a:cubicBezTo>
                    <a:pt x="0" y="14917"/>
                    <a:pt x="14917" y="0"/>
                    <a:pt x="33319" y="0"/>
                  </a:cubicBezTo>
                  <a:close/>
                </a:path>
              </a:pathLst>
            </a:custGeom>
            <a:blipFill>
              <a:blip r:embed="rId2"/>
              <a:stretch>
                <a:fillRect l="-56349" t="0" r="-56349" b="0"/>
              </a:stretch>
            </a:blipFill>
          </p:spPr>
        </p:sp>
      </p:grpSp>
      <p:sp>
        <p:nvSpPr>
          <p:cNvPr name="TextBox 7" id="7"/>
          <p:cNvSpPr txBox="true"/>
          <p:nvPr/>
        </p:nvSpPr>
        <p:spPr>
          <a:xfrm rot="0">
            <a:off x="1028700" y="599709"/>
            <a:ext cx="57028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Methodology</a:t>
            </a:r>
          </a:p>
        </p:txBody>
      </p:sp>
      <p:sp>
        <p:nvSpPr>
          <p:cNvPr name="TextBox 8" id="8"/>
          <p:cNvSpPr txBox="true"/>
          <p:nvPr/>
        </p:nvSpPr>
        <p:spPr>
          <a:xfrm rot="0">
            <a:off x="1028700" y="2434248"/>
            <a:ext cx="10527757" cy="2543175"/>
          </a:xfrm>
          <a:prstGeom prst="rect">
            <a:avLst/>
          </a:prstGeom>
        </p:spPr>
        <p:txBody>
          <a:bodyPr anchor="t" rtlCol="false" tIns="0" lIns="0" bIns="0" rIns="0">
            <a:spAutoFit/>
          </a:bodyPr>
          <a:lstStyle/>
          <a:p>
            <a:pPr algn="l" marL="518160" indent="-259080" lvl="1">
              <a:lnSpc>
                <a:spcPts val="4079"/>
              </a:lnSpc>
              <a:buFont typeface="Arial"/>
              <a:buChar char="•"/>
            </a:pPr>
            <a:r>
              <a:rPr lang="en-US" sz="2400">
                <a:solidFill>
                  <a:srgbClr val="0F4662"/>
                </a:solidFill>
                <a:latin typeface="Quicksand"/>
                <a:ea typeface="Quicksand"/>
                <a:cs typeface="Quicksand"/>
                <a:sym typeface="Quicksand"/>
              </a:rPr>
              <a:t>Create an 8x8 NoC with private L1 caches and shared L2 caches using Gem5 Garnet.</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Configure default parameters for routing protocol, buffers, virtual channels, and cache coherence policy.</a:t>
            </a:r>
          </a:p>
          <a:p>
            <a:pPr algn="l">
              <a:lnSpc>
                <a:spcPts val="4079"/>
              </a:lnSpc>
            </a:pPr>
          </a:p>
        </p:txBody>
      </p:sp>
      <p:sp>
        <p:nvSpPr>
          <p:cNvPr name="TextBox 9" id="9"/>
          <p:cNvSpPr txBox="true"/>
          <p:nvPr/>
        </p:nvSpPr>
        <p:spPr>
          <a:xfrm rot="0">
            <a:off x="1028700" y="5064290"/>
            <a:ext cx="10527757" cy="2543175"/>
          </a:xfrm>
          <a:prstGeom prst="rect">
            <a:avLst/>
          </a:prstGeom>
        </p:spPr>
        <p:txBody>
          <a:bodyPr anchor="t" rtlCol="false" tIns="0" lIns="0" bIns="0" rIns="0">
            <a:spAutoFit/>
          </a:bodyPr>
          <a:lstStyle/>
          <a:p>
            <a:pPr algn="l" marL="518160" indent="-259080" lvl="1">
              <a:lnSpc>
                <a:spcPts val="4079"/>
              </a:lnSpc>
              <a:buFont typeface="Arial"/>
              <a:buChar char="•"/>
            </a:pPr>
            <a:r>
              <a:rPr lang="en-US" sz="2400">
                <a:solidFill>
                  <a:srgbClr val="0F4662"/>
                </a:solidFill>
                <a:latin typeface="Quicksand"/>
                <a:ea typeface="Quicksand"/>
                <a:cs typeface="Quicksand"/>
                <a:sym typeface="Quicksand"/>
              </a:rPr>
              <a:t>Maintain a history log of CPU IDs and timestamps at the memory controllers for every 100ms.</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Develop a Python script to compute buffer allocation ratios for 64 CPUs based on this history.</a:t>
            </a:r>
          </a:p>
          <a:p>
            <a:pPr algn="l">
              <a:lnSpc>
                <a:spcPts val="4079"/>
              </a:lnSpc>
            </a:pPr>
          </a:p>
        </p:txBody>
      </p:sp>
      <p:sp>
        <p:nvSpPr>
          <p:cNvPr name="TextBox 10" id="10"/>
          <p:cNvSpPr txBox="true"/>
          <p:nvPr/>
        </p:nvSpPr>
        <p:spPr>
          <a:xfrm rot="0">
            <a:off x="1028700" y="7694333"/>
            <a:ext cx="10527757" cy="2543175"/>
          </a:xfrm>
          <a:prstGeom prst="rect">
            <a:avLst/>
          </a:prstGeom>
        </p:spPr>
        <p:txBody>
          <a:bodyPr anchor="t" rtlCol="false" tIns="0" lIns="0" bIns="0" rIns="0">
            <a:spAutoFit/>
          </a:bodyPr>
          <a:lstStyle/>
          <a:p>
            <a:pPr algn="l" marL="518160" indent="-259080" lvl="1">
              <a:lnSpc>
                <a:spcPts val="4079"/>
              </a:lnSpc>
              <a:buFont typeface="Arial"/>
              <a:buChar char="•"/>
            </a:pPr>
            <a:r>
              <a:rPr lang="en-US" sz="2400">
                <a:solidFill>
                  <a:srgbClr val="0F4662"/>
                </a:solidFill>
                <a:latin typeface="Quicksand"/>
                <a:ea typeface="Quicksand"/>
                <a:cs typeface="Quicksand"/>
                <a:sym typeface="Quicksand"/>
              </a:rPr>
              <a:t>Dynamically adjust memory controller buffers during runtime based on the computed ratios.</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Evaluate the system under diverse workloads to analyze QoS improvements and scalability.</a:t>
            </a:r>
          </a:p>
          <a:p>
            <a:pPr algn="l">
              <a:lnSpc>
                <a:spcPts val="4079"/>
              </a:lnSpc>
            </a:pPr>
          </a:p>
        </p:txBody>
      </p:sp>
      <p:sp>
        <p:nvSpPr>
          <p:cNvPr name="TextBox 11" id="11"/>
          <p:cNvSpPr txBox="true"/>
          <p:nvPr/>
        </p:nvSpPr>
        <p:spPr>
          <a:xfrm rot="0">
            <a:off x="1028700" y="1914818"/>
            <a:ext cx="10527757" cy="49085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Designing the NoC Architecture:</a:t>
            </a:r>
          </a:p>
        </p:txBody>
      </p:sp>
      <p:sp>
        <p:nvSpPr>
          <p:cNvPr name="TextBox 12" id="12"/>
          <p:cNvSpPr txBox="true"/>
          <p:nvPr/>
        </p:nvSpPr>
        <p:spPr>
          <a:xfrm rot="0">
            <a:off x="1028700" y="4472598"/>
            <a:ext cx="10527757" cy="565150"/>
          </a:xfrm>
          <a:prstGeom prst="rect">
            <a:avLst/>
          </a:prstGeom>
        </p:spPr>
        <p:txBody>
          <a:bodyPr anchor="t" rtlCol="false" tIns="0" lIns="0" bIns="0" rIns="0">
            <a:spAutoFit/>
          </a:bodyPr>
          <a:lstStyle/>
          <a:p>
            <a:pPr algn="l" marL="0" indent="0" lvl="0">
              <a:lnSpc>
                <a:spcPts val="4759"/>
              </a:lnSpc>
            </a:pPr>
            <a:r>
              <a:rPr lang="en-US" b="true" sz="2799">
                <a:solidFill>
                  <a:srgbClr val="0F4662"/>
                </a:solidFill>
                <a:latin typeface="Quicksand Bold"/>
                <a:ea typeface="Quicksand Bold"/>
                <a:cs typeface="Quicksand Bold"/>
                <a:sym typeface="Quicksand Bold"/>
              </a:rPr>
              <a:t>Implementing Dynamic Buffer Allocation:</a:t>
            </a:r>
          </a:p>
        </p:txBody>
      </p:sp>
      <p:sp>
        <p:nvSpPr>
          <p:cNvPr name="TextBox 13" id="13"/>
          <p:cNvSpPr txBox="true"/>
          <p:nvPr/>
        </p:nvSpPr>
        <p:spPr>
          <a:xfrm rot="0">
            <a:off x="1028700" y="7102640"/>
            <a:ext cx="10527757" cy="565150"/>
          </a:xfrm>
          <a:prstGeom prst="rect">
            <a:avLst/>
          </a:prstGeom>
        </p:spPr>
        <p:txBody>
          <a:bodyPr anchor="t" rtlCol="false" tIns="0" lIns="0" bIns="0" rIns="0">
            <a:spAutoFit/>
          </a:bodyPr>
          <a:lstStyle/>
          <a:p>
            <a:pPr algn="l" marL="0" indent="0" lvl="0">
              <a:lnSpc>
                <a:spcPts val="4759"/>
              </a:lnSpc>
            </a:pPr>
            <a:r>
              <a:rPr lang="en-US" b="true" sz="2799">
                <a:solidFill>
                  <a:srgbClr val="0F4662"/>
                </a:solidFill>
                <a:latin typeface="Quicksand Bold"/>
                <a:ea typeface="Quicksand Bold"/>
                <a:cs typeface="Quicksand Bold"/>
                <a:sym typeface="Quicksand Bold"/>
              </a:rPr>
              <a:t>Testing and Refinement: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664771" y="1809453"/>
            <a:ext cx="5539941" cy="7448847"/>
            <a:chOff x="0" y="0"/>
            <a:chExt cx="858282" cy="1154021"/>
          </a:xfrm>
        </p:grpSpPr>
        <p:sp>
          <p:nvSpPr>
            <p:cNvPr name="Freeform 3" id="3"/>
            <p:cNvSpPr/>
            <p:nvPr/>
          </p:nvSpPr>
          <p:spPr>
            <a:xfrm flipH="false" flipV="false" rot="0">
              <a:off x="0" y="0"/>
              <a:ext cx="858282" cy="1154021"/>
            </a:xfrm>
            <a:custGeom>
              <a:avLst/>
              <a:gdLst/>
              <a:ahLst/>
              <a:cxnLst/>
              <a:rect r="r" b="b" t="t" l="l"/>
              <a:pathLst>
                <a:path h="1154021" w="858282">
                  <a:moveTo>
                    <a:pt x="32142" y="0"/>
                  </a:moveTo>
                  <a:lnTo>
                    <a:pt x="826140" y="0"/>
                  </a:lnTo>
                  <a:cubicBezTo>
                    <a:pt x="843892" y="0"/>
                    <a:pt x="858282" y="14390"/>
                    <a:pt x="858282" y="32142"/>
                  </a:cubicBezTo>
                  <a:lnTo>
                    <a:pt x="858282" y="1121879"/>
                  </a:lnTo>
                  <a:cubicBezTo>
                    <a:pt x="858282" y="1130404"/>
                    <a:pt x="854896" y="1138579"/>
                    <a:pt x="848868" y="1144607"/>
                  </a:cubicBezTo>
                  <a:cubicBezTo>
                    <a:pt x="842840" y="1150635"/>
                    <a:pt x="834665" y="1154021"/>
                    <a:pt x="826140" y="1154021"/>
                  </a:cubicBezTo>
                  <a:lnTo>
                    <a:pt x="32142" y="1154021"/>
                  </a:lnTo>
                  <a:cubicBezTo>
                    <a:pt x="23617" y="1154021"/>
                    <a:pt x="15442" y="1150635"/>
                    <a:pt x="9414" y="1144607"/>
                  </a:cubicBezTo>
                  <a:cubicBezTo>
                    <a:pt x="3386" y="1138579"/>
                    <a:pt x="0" y="1130404"/>
                    <a:pt x="0" y="1121879"/>
                  </a:cubicBezTo>
                  <a:lnTo>
                    <a:pt x="0" y="32142"/>
                  </a:lnTo>
                  <a:cubicBezTo>
                    <a:pt x="0" y="14390"/>
                    <a:pt x="14390" y="0"/>
                    <a:pt x="32142" y="0"/>
                  </a:cubicBezTo>
                  <a:close/>
                </a:path>
              </a:pathLst>
            </a:custGeom>
            <a:blipFill>
              <a:blip r:embed="rId2"/>
              <a:stretch>
                <a:fillRect l="0" t="-5710" r="0" b="-5710"/>
              </a:stretch>
            </a:blipFill>
          </p:spPr>
        </p:sp>
      </p:grpSp>
      <p:grpSp>
        <p:nvGrpSpPr>
          <p:cNvPr name="Group 4" id="4"/>
          <p:cNvGrpSpPr/>
          <p:nvPr/>
        </p:nvGrpSpPr>
        <p:grpSpPr>
          <a:xfrm rot="0">
            <a:off x="8449761" y="0"/>
            <a:ext cx="9838239" cy="10287000"/>
            <a:chOff x="0" y="0"/>
            <a:chExt cx="2591141" cy="2709333"/>
          </a:xfrm>
        </p:grpSpPr>
        <p:sp>
          <p:nvSpPr>
            <p:cNvPr name="Freeform 5" id="5"/>
            <p:cNvSpPr/>
            <p:nvPr/>
          </p:nvSpPr>
          <p:spPr>
            <a:xfrm flipH="false" flipV="false" rot="0">
              <a:off x="0" y="0"/>
              <a:ext cx="2591141" cy="2709333"/>
            </a:xfrm>
            <a:custGeom>
              <a:avLst/>
              <a:gdLst/>
              <a:ahLst/>
              <a:cxnLst/>
              <a:rect r="r" b="b" t="t" l="l"/>
              <a:pathLst>
                <a:path h="2709333" w="2591141">
                  <a:moveTo>
                    <a:pt x="0" y="0"/>
                  </a:moveTo>
                  <a:lnTo>
                    <a:pt x="2591141" y="0"/>
                  </a:lnTo>
                  <a:lnTo>
                    <a:pt x="2591141" y="2709333"/>
                  </a:lnTo>
                  <a:lnTo>
                    <a:pt x="0" y="2709333"/>
                  </a:lnTo>
                  <a:close/>
                </a:path>
              </a:pathLst>
            </a:custGeom>
            <a:solidFill>
              <a:srgbClr val="DBE5EA"/>
            </a:solidFill>
          </p:spPr>
        </p:sp>
        <p:sp>
          <p:nvSpPr>
            <p:cNvPr name="TextBox 6" id="6"/>
            <p:cNvSpPr txBox="true"/>
            <p:nvPr/>
          </p:nvSpPr>
          <p:spPr>
            <a:xfrm>
              <a:off x="0" y="-123825"/>
              <a:ext cx="2591141" cy="2833158"/>
            </a:xfrm>
            <a:prstGeom prst="rect">
              <a:avLst/>
            </a:prstGeom>
          </p:spPr>
          <p:txBody>
            <a:bodyPr anchor="ctr" rtlCol="false" tIns="50800" lIns="50800" bIns="50800" rIns="50800"/>
            <a:lstStyle/>
            <a:p>
              <a:pPr algn="ctr">
                <a:lnSpc>
                  <a:spcPts val="4079"/>
                </a:lnSpc>
              </a:pPr>
            </a:p>
          </p:txBody>
        </p:sp>
      </p:grpSp>
      <p:sp>
        <p:nvSpPr>
          <p:cNvPr name="TextBox 7" id="7"/>
          <p:cNvSpPr txBox="true"/>
          <p:nvPr/>
        </p:nvSpPr>
        <p:spPr>
          <a:xfrm rot="0">
            <a:off x="1028700" y="599709"/>
            <a:ext cx="9480749"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Expected Outcomes</a:t>
            </a:r>
          </a:p>
        </p:txBody>
      </p:sp>
      <p:sp>
        <p:nvSpPr>
          <p:cNvPr name="TextBox 8" id="8"/>
          <p:cNvSpPr txBox="true"/>
          <p:nvPr/>
        </p:nvSpPr>
        <p:spPr>
          <a:xfrm rot="0">
            <a:off x="8652617" y="2027481"/>
            <a:ext cx="8606683" cy="2543175"/>
          </a:xfrm>
          <a:prstGeom prst="rect">
            <a:avLst/>
          </a:prstGeom>
        </p:spPr>
        <p:txBody>
          <a:bodyPr anchor="t" rtlCol="false" tIns="0" lIns="0" bIns="0" rIns="0">
            <a:spAutoFit/>
          </a:bodyPr>
          <a:lstStyle/>
          <a:p>
            <a:pPr algn="l" marL="518160" indent="-259080" lvl="1">
              <a:lnSpc>
                <a:spcPts val="4079"/>
              </a:lnSpc>
              <a:buFont typeface="Arial"/>
              <a:buChar char="•"/>
            </a:pPr>
            <a:r>
              <a:rPr lang="en-US" sz="2400">
                <a:solidFill>
                  <a:srgbClr val="0F4662"/>
                </a:solidFill>
                <a:latin typeface="Quicksand"/>
                <a:ea typeface="Quicksand"/>
                <a:cs typeface="Quicksand"/>
                <a:sym typeface="Quicksand"/>
              </a:rPr>
              <a:t>Buffers are allocated dynamically based on real-time traffic analysis.</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Ensures efficient utilization of limited memory controller resources.</a:t>
            </a:r>
          </a:p>
          <a:p>
            <a:pPr algn="l">
              <a:lnSpc>
                <a:spcPts val="4079"/>
              </a:lnSpc>
            </a:pPr>
          </a:p>
        </p:txBody>
      </p:sp>
      <p:sp>
        <p:nvSpPr>
          <p:cNvPr name="TextBox 9" id="9"/>
          <p:cNvSpPr txBox="true"/>
          <p:nvPr/>
        </p:nvSpPr>
        <p:spPr>
          <a:xfrm rot="0">
            <a:off x="8652617" y="7224263"/>
            <a:ext cx="8606683" cy="2543175"/>
          </a:xfrm>
          <a:prstGeom prst="rect">
            <a:avLst/>
          </a:prstGeom>
        </p:spPr>
        <p:txBody>
          <a:bodyPr anchor="t" rtlCol="false" tIns="0" lIns="0" bIns="0" rIns="0">
            <a:spAutoFit/>
          </a:bodyPr>
          <a:lstStyle/>
          <a:p>
            <a:pPr algn="l" marL="518160" indent="-259080" lvl="1">
              <a:lnSpc>
                <a:spcPts val="4079"/>
              </a:lnSpc>
              <a:buFont typeface="Arial"/>
              <a:buChar char="•"/>
            </a:pPr>
            <a:r>
              <a:rPr lang="en-US" sz="2400">
                <a:solidFill>
                  <a:srgbClr val="0F4662"/>
                </a:solidFill>
                <a:latin typeface="Quicksand"/>
                <a:ea typeface="Quicksand"/>
                <a:cs typeface="Quicksand"/>
                <a:sym typeface="Quicksand"/>
              </a:rPr>
              <a:t>Demonstrates compatibility with larger NoC systems and diverse workloads.</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Provides a foundation for future enhancements like ML-based QoS prediction.</a:t>
            </a:r>
          </a:p>
          <a:p>
            <a:pPr algn="l">
              <a:lnSpc>
                <a:spcPts val="4079"/>
              </a:lnSpc>
            </a:pPr>
          </a:p>
        </p:txBody>
      </p:sp>
      <p:sp>
        <p:nvSpPr>
          <p:cNvPr name="TextBox 10" id="10"/>
          <p:cNvSpPr txBox="true"/>
          <p:nvPr/>
        </p:nvSpPr>
        <p:spPr>
          <a:xfrm rot="0">
            <a:off x="8652617" y="4613652"/>
            <a:ext cx="8606683" cy="2028825"/>
          </a:xfrm>
          <a:prstGeom prst="rect">
            <a:avLst/>
          </a:prstGeom>
        </p:spPr>
        <p:txBody>
          <a:bodyPr anchor="t" rtlCol="false" tIns="0" lIns="0" bIns="0" rIns="0">
            <a:spAutoFit/>
          </a:bodyPr>
          <a:lstStyle/>
          <a:p>
            <a:pPr algn="l" marL="518160" indent="-259080" lvl="1">
              <a:lnSpc>
                <a:spcPts val="4079"/>
              </a:lnSpc>
              <a:buFont typeface="Arial"/>
              <a:buChar char="•"/>
            </a:pPr>
            <a:r>
              <a:rPr lang="en-US" sz="2400">
                <a:solidFill>
                  <a:srgbClr val="0F4662"/>
                </a:solidFill>
                <a:latin typeface="Quicksand"/>
                <a:ea typeface="Quicksand"/>
                <a:cs typeface="Quicksand"/>
                <a:sym typeface="Quicksand"/>
              </a:rPr>
              <a:t>Reduces latency for high-priority and frequent requests.</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Balances resource allocation to prevent bottlenecks and starvation.</a:t>
            </a:r>
          </a:p>
          <a:p>
            <a:pPr algn="l">
              <a:lnSpc>
                <a:spcPts val="4079"/>
              </a:lnSpc>
            </a:pPr>
          </a:p>
        </p:txBody>
      </p:sp>
      <p:sp>
        <p:nvSpPr>
          <p:cNvPr name="TextBox 11" id="11"/>
          <p:cNvSpPr txBox="true"/>
          <p:nvPr/>
        </p:nvSpPr>
        <p:spPr>
          <a:xfrm rot="0">
            <a:off x="8652617" y="1561099"/>
            <a:ext cx="8606683" cy="518255"/>
          </a:xfrm>
          <a:prstGeom prst="rect">
            <a:avLst/>
          </a:prstGeom>
        </p:spPr>
        <p:txBody>
          <a:bodyPr anchor="t" rtlCol="false" tIns="0" lIns="0" bIns="0" rIns="0">
            <a:spAutoFit/>
          </a:bodyPr>
          <a:lstStyle/>
          <a:p>
            <a:pPr algn="l" marL="0" indent="0" lvl="0">
              <a:lnSpc>
                <a:spcPts val="4485"/>
              </a:lnSpc>
            </a:pPr>
            <a:r>
              <a:rPr lang="en-US" b="true" sz="2638">
                <a:solidFill>
                  <a:srgbClr val="0F4662"/>
                </a:solidFill>
                <a:latin typeface="Quicksand Bold"/>
                <a:ea typeface="Quicksand Bold"/>
                <a:cs typeface="Quicksand Bold"/>
                <a:sym typeface="Quicksand Bold"/>
              </a:rPr>
              <a:t>Dynamic Buffer Management:</a:t>
            </a:r>
          </a:p>
        </p:txBody>
      </p:sp>
      <p:sp>
        <p:nvSpPr>
          <p:cNvPr name="TextBox 12" id="12"/>
          <p:cNvSpPr txBox="true"/>
          <p:nvPr/>
        </p:nvSpPr>
        <p:spPr>
          <a:xfrm rot="0">
            <a:off x="8652617" y="6714391"/>
            <a:ext cx="8606683" cy="565150"/>
          </a:xfrm>
          <a:prstGeom prst="rect">
            <a:avLst/>
          </a:prstGeom>
        </p:spPr>
        <p:txBody>
          <a:bodyPr anchor="t" rtlCol="false" tIns="0" lIns="0" bIns="0" rIns="0">
            <a:spAutoFit/>
          </a:bodyPr>
          <a:lstStyle/>
          <a:p>
            <a:pPr algn="l" marL="0" indent="0" lvl="0">
              <a:lnSpc>
                <a:spcPts val="4759"/>
              </a:lnSpc>
            </a:pPr>
            <a:r>
              <a:rPr lang="en-US" b="true" sz="2799">
                <a:solidFill>
                  <a:srgbClr val="0F4662"/>
                </a:solidFill>
                <a:latin typeface="Quicksand Bold"/>
                <a:ea typeface="Quicksand Bold"/>
                <a:cs typeface="Quicksand Bold"/>
                <a:sym typeface="Quicksand Bold"/>
              </a:rPr>
              <a:t>Scalable and Flexible Architecture:</a:t>
            </a:r>
          </a:p>
        </p:txBody>
      </p:sp>
      <p:sp>
        <p:nvSpPr>
          <p:cNvPr name="TextBox 13" id="13"/>
          <p:cNvSpPr txBox="true"/>
          <p:nvPr/>
        </p:nvSpPr>
        <p:spPr>
          <a:xfrm rot="0">
            <a:off x="8652617" y="4147270"/>
            <a:ext cx="8606683" cy="518255"/>
          </a:xfrm>
          <a:prstGeom prst="rect">
            <a:avLst/>
          </a:prstGeom>
        </p:spPr>
        <p:txBody>
          <a:bodyPr anchor="t" rtlCol="false" tIns="0" lIns="0" bIns="0" rIns="0">
            <a:spAutoFit/>
          </a:bodyPr>
          <a:lstStyle/>
          <a:p>
            <a:pPr algn="l" marL="0" indent="0" lvl="0">
              <a:lnSpc>
                <a:spcPts val="4485"/>
              </a:lnSpc>
            </a:pPr>
            <a:r>
              <a:rPr lang="en-US" b="true" sz="2638">
                <a:solidFill>
                  <a:srgbClr val="0F4662"/>
                </a:solidFill>
                <a:latin typeface="Quicksand Bold"/>
                <a:ea typeface="Quicksand Bold"/>
                <a:cs typeface="Quicksand Bold"/>
                <a:sym typeface="Quicksand Bold"/>
              </a:rPr>
              <a:t>Improved Quality of Service (QoS):</a:t>
            </a:r>
          </a:p>
        </p:txBody>
      </p:sp>
      <p:sp>
        <p:nvSpPr>
          <p:cNvPr name="AutoShape 14" id="14"/>
          <p:cNvSpPr/>
          <p:nvPr/>
        </p:nvSpPr>
        <p:spPr>
          <a:xfrm>
            <a:off x="1028700" y="9741523"/>
            <a:ext cx="6492240" cy="0"/>
          </a:xfrm>
          <a:prstGeom prst="line">
            <a:avLst/>
          </a:prstGeom>
          <a:ln cap="flat" w="76200">
            <a:solidFill>
              <a:srgbClr val="0F4662"/>
            </a:solidFill>
            <a:prstDash val="solid"/>
            <a:headEnd type="none" len="sm" w="sm"/>
            <a:tailEnd type="none" len="sm" w="sm"/>
          </a:ln>
        </p:spPr>
      </p:sp>
      <p:sp>
        <p:nvSpPr>
          <p:cNvPr name="AutoShape 15" id="15"/>
          <p:cNvSpPr/>
          <p:nvPr/>
        </p:nvSpPr>
        <p:spPr>
          <a:xfrm>
            <a:off x="10767060" y="1028700"/>
            <a:ext cx="6492240" cy="0"/>
          </a:xfrm>
          <a:prstGeom prst="line">
            <a:avLst/>
          </a:prstGeom>
          <a:ln cap="flat" w="76200">
            <a:solidFill>
              <a:srgbClr val="0F4662"/>
            </a:solidFill>
            <a:prstDash val="solid"/>
            <a:headEnd type="none" len="sm" w="sm"/>
            <a:tailEnd type="none" len="sm" w="sm"/>
          </a:ln>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5569778" y="723534"/>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4384" y="9529723"/>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1777164"/>
            <a:ext cx="8120063" cy="6965868"/>
          </a:xfrm>
          <a:prstGeom prst="rect">
            <a:avLst/>
          </a:prstGeom>
        </p:spPr>
        <p:txBody>
          <a:bodyPr anchor="t" rtlCol="false" tIns="0" lIns="0" bIns="0" rIns="0">
            <a:spAutoFit/>
          </a:bodyPr>
          <a:lstStyle/>
          <a:p>
            <a:pPr algn="l">
              <a:lnSpc>
                <a:spcPts val="3742"/>
              </a:lnSpc>
            </a:pPr>
            <a:r>
              <a:rPr lang="en-US" sz="2201" b="true">
                <a:solidFill>
                  <a:srgbClr val="0F4662"/>
                </a:solidFill>
                <a:latin typeface="Quicksand Bold"/>
                <a:ea typeface="Quicksand Bold"/>
                <a:cs typeface="Quicksand Bold"/>
                <a:sym typeface="Quicksand Bold"/>
              </a:rPr>
              <a:t>Base System Configuration:</a:t>
            </a:r>
          </a:p>
          <a:p>
            <a:pPr algn="l" marL="475258" indent="-237629" lvl="1">
              <a:lnSpc>
                <a:spcPts val="3742"/>
              </a:lnSpc>
              <a:buFont typeface="Arial"/>
              <a:buChar char="•"/>
            </a:pPr>
            <a:r>
              <a:rPr lang="en-US" sz="2201">
                <a:solidFill>
                  <a:srgbClr val="0F4662"/>
                </a:solidFill>
                <a:latin typeface="Quicksand"/>
                <a:ea typeface="Quicksand"/>
                <a:cs typeface="Quicksand"/>
                <a:sym typeface="Quicksand"/>
              </a:rPr>
              <a:t>Created a system with 64 CPUs (8x8 mesh)</a:t>
            </a:r>
          </a:p>
          <a:p>
            <a:pPr algn="l" marL="475258" indent="-237629" lvl="1">
              <a:lnSpc>
                <a:spcPts val="3742"/>
              </a:lnSpc>
              <a:buFont typeface="Arial"/>
              <a:buChar char="•"/>
            </a:pPr>
            <a:r>
              <a:rPr lang="en-US" sz="2201">
                <a:solidFill>
                  <a:srgbClr val="0F4662"/>
                </a:solidFill>
                <a:latin typeface="Quicksand"/>
                <a:ea typeface="Quicksand"/>
                <a:cs typeface="Quicksand"/>
                <a:sym typeface="Quicksand"/>
              </a:rPr>
              <a:t>Set up clock domain at 1GHz</a:t>
            </a:r>
          </a:p>
          <a:p>
            <a:pPr algn="l" marL="475258" indent="-237629" lvl="1">
              <a:lnSpc>
                <a:spcPts val="3742"/>
              </a:lnSpc>
              <a:buFont typeface="Arial"/>
              <a:buChar char="•"/>
            </a:pPr>
            <a:r>
              <a:rPr lang="en-US" sz="2201">
                <a:solidFill>
                  <a:srgbClr val="0F4662"/>
                </a:solidFill>
                <a:latin typeface="Quicksand"/>
                <a:ea typeface="Quicksand"/>
                <a:cs typeface="Quicksand"/>
                <a:sym typeface="Quicksand"/>
              </a:rPr>
              <a:t>Configured 8GB system memory</a:t>
            </a:r>
          </a:p>
          <a:p>
            <a:pPr algn="l" marL="475258" indent="-237629" lvl="1">
              <a:lnSpc>
                <a:spcPts val="3742"/>
              </a:lnSpc>
              <a:buFont typeface="Arial"/>
              <a:buChar char="•"/>
            </a:pPr>
            <a:r>
              <a:rPr lang="en-US" sz="2201">
                <a:solidFill>
                  <a:srgbClr val="0F4662"/>
                </a:solidFill>
                <a:latin typeface="Quicksand"/>
                <a:ea typeface="Quicksand"/>
                <a:cs typeface="Quicksand"/>
                <a:sym typeface="Quicksand"/>
              </a:rPr>
              <a:t>Using TimingSimpleCPU model</a:t>
            </a:r>
          </a:p>
          <a:p>
            <a:pPr algn="l">
              <a:lnSpc>
                <a:spcPts val="3742"/>
              </a:lnSpc>
            </a:pPr>
          </a:p>
          <a:p>
            <a:pPr algn="l">
              <a:lnSpc>
                <a:spcPts val="3742"/>
              </a:lnSpc>
            </a:pPr>
            <a:r>
              <a:rPr lang="en-US" sz="2201" b="true">
                <a:solidFill>
                  <a:srgbClr val="0F4662"/>
                </a:solidFill>
                <a:latin typeface="Quicksand Bold"/>
                <a:ea typeface="Quicksand Bold"/>
                <a:cs typeface="Quicksand Bold"/>
                <a:sym typeface="Quicksand Bold"/>
              </a:rPr>
              <a:t>Cache Hierarchy:</a:t>
            </a:r>
          </a:p>
          <a:p>
            <a:pPr algn="l" marL="475258" indent="-237629" lvl="1">
              <a:lnSpc>
                <a:spcPts val="3742"/>
              </a:lnSpc>
              <a:buFont typeface="Arial"/>
              <a:buChar char="•"/>
            </a:pPr>
            <a:r>
              <a:rPr lang="en-US" sz="2201">
                <a:solidFill>
                  <a:srgbClr val="0F4662"/>
                </a:solidFill>
                <a:latin typeface="Quicksand"/>
                <a:ea typeface="Quicksand"/>
                <a:cs typeface="Quicksand"/>
                <a:sym typeface="Quicksand"/>
              </a:rPr>
              <a:t>Created L1 Cache Controllers (64 controllers, one per CPU)</a:t>
            </a:r>
          </a:p>
          <a:p>
            <a:pPr algn="l" marL="475258" indent="-237629" lvl="1">
              <a:lnSpc>
                <a:spcPts val="3742"/>
              </a:lnSpc>
              <a:buFont typeface="Arial"/>
              <a:buChar char="•"/>
            </a:pPr>
            <a:r>
              <a:rPr lang="en-US" sz="2201">
                <a:solidFill>
                  <a:srgbClr val="0F4662"/>
                </a:solidFill>
                <a:latin typeface="Quicksand"/>
                <a:ea typeface="Quicksand"/>
                <a:cs typeface="Quicksand"/>
                <a:sym typeface="Quicksand"/>
              </a:rPr>
              <a:t>Set up L2 Cache Controllers (2 shared L2 caches)</a:t>
            </a:r>
          </a:p>
          <a:p>
            <a:pPr algn="l" marL="475258" indent="-237629" lvl="1">
              <a:lnSpc>
                <a:spcPts val="3742"/>
              </a:lnSpc>
              <a:buFont typeface="Arial"/>
              <a:buChar char="•"/>
            </a:pPr>
            <a:r>
              <a:rPr lang="en-US" sz="2201">
                <a:solidFill>
                  <a:srgbClr val="0F4662"/>
                </a:solidFill>
                <a:latin typeface="Quicksand"/>
                <a:ea typeface="Quicksand"/>
                <a:cs typeface="Quicksand"/>
                <a:sym typeface="Quicksand"/>
              </a:rPr>
              <a:t>Configured Ruby Directory Controllers (2 controllers)</a:t>
            </a:r>
          </a:p>
          <a:p>
            <a:pPr algn="l">
              <a:lnSpc>
                <a:spcPts val="3742"/>
              </a:lnSpc>
            </a:pPr>
          </a:p>
          <a:p>
            <a:pPr algn="l">
              <a:lnSpc>
                <a:spcPts val="3742"/>
              </a:lnSpc>
            </a:pPr>
            <a:r>
              <a:rPr lang="en-US" sz="2201" b="true">
                <a:solidFill>
                  <a:srgbClr val="0F4662"/>
                </a:solidFill>
                <a:latin typeface="Quicksand Bold"/>
                <a:ea typeface="Quicksand Bold"/>
                <a:cs typeface="Quicksand Bold"/>
                <a:sym typeface="Quicksand Bold"/>
              </a:rPr>
              <a:t>Added necessary cache parameters:</a:t>
            </a:r>
          </a:p>
          <a:p>
            <a:pPr algn="l" marL="475258" indent="-237629" lvl="1">
              <a:lnSpc>
                <a:spcPts val="3742"/>
              </a:lnSpc>
              <a:buFont typeface="Arial"/>
              <a:buChar char="•"/>
            </a:pPr>
            <a:r>
              <a:rPr lang="en-US" sz="2201">
                <a:solidFill>
                  <a:srgbClr val="0F4662"/>
                </a:solidFill>
                <a:latin typeface="Quicksand"/>
                <a:ea typeface="Quicksand"/>
                <a:cs typeface="Quicksand"/>
                <a:sym typeface="Quicksand"/>
              </a:rPr>
              <a:t>RubyCache objects for L1 I/D caches</a:t>
            </a:r>
          </a:p>
          <a:p>
            <a:pPr algn="l" marL="475258" indent="-237629" lvl="1">
              <a:lnSpc>
                <a:spcPts val="3742"/>
              </a:lnSpc>
              <a:buFont typeface="Arial"/>
              <a:buChar char="•"/>
            </a:pPr>
            <a:r>
              <a:rPr lang="en-US" sz="2201">
                <a:solidFill>
                  <a:srgbClr val="0F4662"/>
                </a:solidFill>
                <a:latin typeface="Quicksand"/>
                <a:ea typeface="Quicksand"/>
                <a:cs typeface="Quicksand"/>
                <a:sym typeface="Quicksand"/>
              </a:rPr>
              <a:t>Set cache sizes and associativity</a:t>
            </a:r>
          </a:p>
          <a:p>
            <a:pPr algn="l" marL="475258" indent="-237629" lvl="1">
              <a:lnSpc>
                <a:spcPts val="3742"/>
              </a:lnSpc>
              <a:buFont typeface="Arial"/>
              <a:buChar char="•"/>
            </a:pPr>
            <a:r>
              <a:rPr lang="en-US" sz="2201">
                <a:solidFill>
                  <a:srgbClr val="0F4662"/>
                </a:solidFill>
                <a:latin typeface="Quicksand"/>
                <a:ea typeface="Quicksand"/>
                <a:cs typeface="Quicksand"/>
                <a:sym typeface="Quicksand"/>
              </a:rPr>
              <a:t>Configured prefetchers</a:t>
            </a:r>
          </a:p>
        </p:txBody>
      </p:sp>
      <p:sp>
        <p:nvSpPr>
          <p:cNvPr name="TextBox 5" id="5"/>
          <p:cNvSpPr txBox="true"/>
          <p:nvPr/>
        </p:nvSpPr>
        <p:spPr>
          <a:xfrm rot="0">
            <a:off x="1024384" y="599709"/>
            <a:ext cx="14072064"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Current Progress</a:t>
            </a:r>
          </a:p>
        </p:txBody>
      </p:sp>
      <p:sp>
        <p:nvSpPr>
          <p:cNvPr name="TextBox 6" id="6"/>
          <p:cNvSpPr txBox="true"/>
          <p:nvPr/>
        </p:nvSpPr>
        <p:spPr>
          <a:xfrm rot="0">
            <a:off x="9139238" y="4754054"/>
            <a:ext cx="9525" cy="490855"/>
          </a:xfrm>
          <a:prstGeom prst="rect">
            <a:avLst/>
          </a:prstGeom>
        </p:spPr>
        <p:txBody>
          <a:bodyPr anchor="t" rtlCol="false" tIns="0" lIns="0" bIns="0" rIns="0">
            <a:spAutoFit/>
          </a:bodyPr>
          <a:lstStyle/>
          <a:p>
            <a:pPr algn="ctr">
              <a:lnSpc>
                <a:spcPts val="3919"/>
              </a:lnSpc>
              <a:spcBef>
                <a:spcPct val="0"/>
              </a:spcBef>
            </a:pPr>
          </a:p>
        </p:txBody>
      </p:sp>
      <p:sp>
        <p:nvSpPr>
          <p:cNvPr name="TextBox 7" id="7"/>
          <p:cNvSpPr txBox="true"/>
          <p:nvPr/>
        </p:nvSpPr>
        <p:spPr>
          <a:xfrm rot="0">
            <a:off x="9455785" y="1713230"/>
            <a:ext cx="8466199" cy="8573770"/>
          </a:xfrm>
          <a:prstGeom prst="rect">
            <a:avLst/>
          </a:prstGeom>
        </p:spPr>
        <p:txBody>
          <a:bodyPr anchor="t" rtlCol="false" tIns="0" lIns="0" bIns="0" rIns="0">
            <a:spAutoFit/>
          </a:bodyPr>
          <a:lstStyle/>
          <a:p>
            <a:pPr algn="just">
              <a:lnSpc>
                <a:spcPts val="3080"/>
              </a:lnSpc>
            </a:pPr>
            <a:r>
              <a:rPr lang="en-US" sz="2200" b="true">
                <a:solidFill>
                  <a:srgbClr val="0F4662"/>
                </a:solidFill>
                <a:latin typeface="Quicksand Bold"/>
                <a:ea typeface="Quicksand Bold"/>
                <a:cs typeface="Quicksand Bold"/>
                <a:sym typeface="Quicksand Bold"/>
              </a:rPr>
              <a:t>Network Topology:</a:t>
            </a:r>
          </a:p>
          <a:p>
            <a:pPr algn="just" marL="474983" indent="-237491" lvl="1">
              <a:lnSpc>
                <a:spcPts val="3080"/>
              </a:lnSpc>
              <a:buFont typeface="Arial"/>
              <a:buChar char="•"/>
            </a:pPr>
            <a:r>
              <a:rPr lang="en-US" sz="2200">
                <a:solidFill>
                  <a:srgbClr val="0F4662"/>
                </a:solidFill>
                <a:latin typeface="Quicksand"/>
                <a:ea typeface="Quicksand"/>
                <a:cs typeface="Quicksand"/>
                <a:sym typeface="Quicksand"/>
              </a:rPr>
              <a:t>Implemented 8x8 Mesh_XY topology</a:t>
            </a:r>
          </a:p>
          <a:p>
            <a:pPr algn="just" marL="474983" indent="-237491" lvl="1">
              <a:lnSpc>
                <a:spcPts val="3080"/>
              </a:lnSpc>
              <a:buFont typeface="Arial"/>
              <a:buChar char="•"/>
            </a:pPr>
            <a:r>
              <a:rPr lang="en-US" sz="2200">
                <a:solidFill>
                  <a:srgbClr val="0F4662"/>
                </a:solidFill>
                <a:latin typeface="Quicksand"/>
                <a:ea typeface="Quicksand"/>
                <a:cs typeface="Quicksand"/>
                <a:sym typeface="Quicksand"/>
              </a:rPr>
              <a:t>Set up XY routing with weighted links</a:t>
            </a:r>
          </a:p>
          <a:p>
            <a:pPr algn="just" marL="474983" indent="-237491" lvl="1">
              <a:lnSpc>
                <a:spcPts val="3080"/>
              </a:lnSpc>
              <a:buFont typeface="Arial"/>
              <a:buChar char="•"/>
            </a:pPr>
            <a:r>
              <a:rPr lang="en-US" sz="2200">
                <a:solidFill>
                  <a:srgbClr val="0F4662"/>
                </a:solidFill>
                <a:latin typeface="Quicksand"/>
                <a:ea typeface="Quicksand"/>
                <a:cs typeface="Quicksand"/>
                <a:sym typeface="Quicksand"/>
              </a:rPr>
              <a:t>East/West links (weight=1)</a:t>
            </a:r>
          </a:p>
          <a:p>
            <a:pPr algn="just" marL="474983" indent="-237491" lvl="1">
              <a:lnSpc>
                <a:spcPts val="3080"/>
              </a:lnSpc>
              <a:buFont typeface="Arial"/>
              <a:buChar char="•"/>
            </a:pPr>
            <a:r>
              <a:rPr lang="en-US" sz="2200">
                <a:solidFill>
                  <a:srgbClr val="0F4662"/>
                </a:solidFill>
                <a:latin typeface="Quicksand"/>
                <a:ea typeface="Quicksand"/>
                <a:cs typeface="Quicksand"/>
                <a:sym typeface="Quicksand"/>
              </a:rPr>
              <a:t>North/South links (weight=2)</a:t>
            </a:r>
          </a:p>
          <a:p>
            <a:pPr algn="just" marL="474983" indent="-237491" lvl="1">
              <a:lnSpc>
                <a:spcPts val="3080"/>
              </a:lnSpc>
              <a:buFont typeface="Arial"/>
              <a:buChar char="•"/>
            </a:pPr>
            <a:r>
              <a:rPr lang="en-US" sz="2200">
                <a:solidFill>
                  <a:srgbClr val="0F4662"/>
                </a:solidFill>
                <a:latin typeface="Quicksand"/>
                <a:ea typeface="Quicksand"/>
                <a:cs typeface="Quicksand"/>
                <a:sym typeface="Quicksand"/>
              </a:rPr>
              <a:t>Configured link and router latencies</a:t>
            </a:r>
          </a:p>
          <a:p>
            <a:pPr algn="just" marL="474983" indent="-237491" lvl="1">
              <a:lnSpc>
                <a:spcPts val="3080"/>
              </a:lnSpc>
              <a:buFont typeface="Arial"/>
              <a:buChar char="•"/>
            </a:pPr>
            <a:r>
              <a:rPr lang="en-US" sz="2200">
                <a:solidFill>
                  <a:srgbClr val="0F4662"/>
                </a:solidFill>
                <a:latin typeface="Quicksand"/>
                <a:ea typeface="Quicksand"/>
                <a:cs typeface="Quicksand"/>
                <a:sym typeface="Quicksand"/>
              </a:rPr>
              <a:t>Special handling for L2 and directory controllers at</a:t>
            </a:r>
          </a:p>
          <a:p>
            <a:pPr algn="just" marL="474983" indent="-237491" lvl="1">
              <a:lnSpc>
                <a:spcPts val="3080"/>
              </a:lnSpc>
              <a:buFont typeface="Arial"/>
              <a:buChar char="•"/>
            </a:pPr>
            <a:r>
              <a:rPr lang="en-US" sz="2200">
                <a:solidFill>
                  <a:srgbClr val="0F4662"/>
                </a:solidFill>
                <a:latin typeface="Quicksand"/>
                <a:ea typeface="Quicksand"/>
                <a:cs typeface="Quicksand"/>
                <a:sym typeface="Quicksand"/>
              </a:rPr>
              <a:t>corner routers (0 and 63)</a:t>
            </a:r>
          </a:p>
          <a:p>
            <a:pPr algn="just">
              <a:lnSpc>
                <a:spcPts val="3080"/>
              </a:lnSpc>
            </a:pPr>
          </a:p>
          <a:p>
            <a:pPr algn="just">
              <a:lnSpc>
                <a:spcPts val="3080"/>
              </a:lnSpc>
            </a:pPr>
            <a:r>
              <a:rPr lang="en-US" sz="2200" b="true">
                <a:solidFill>
                  <a:srgbClr val="0F4662"/>
                </a:solidFill>
                <a:latin typeface="Quicksand Bold"/>
                <a:ea typeface="Quicksand Bold"/>
                <a:cs typeface="Quicksand Bold"/>
                <a:sym typeface="Quicksand Bold"/>
              </a:rPr>
              <a:t>Communication Infrastructure:</a:t>
            </a:r>
          </a:p>
          <a:p>
            <a:pPr algn="just" marL="474983" indent="-237491" lvl="1">
              <a:lnSpc>
                <a:spcPts val="3080"/>
              </a:lnSpc>
              <a:buFont typeface="Arial"/>
              <a:buChar char="•"/>
            </a:pPr>
            <a:r>
              <a:rPr lang="en-US" sz="2200">
                <a:solidFill>
                  <a:srgbClr val="0F4662"/>
                </a:solidFill>
                <a:latin typeface="Quicksand"/>
                <a:ea typeface="Quicksand"/>
                <a:cs typeface="Quicksand"/>
                <a:sym typeface="Quicksand"/>
              </a:rPr>
              <a:t>Set up MessageBuffers for cache coherence communication</a:t>
            </a:r>
          </a:p>
          <a:p>
            <a:pPr algn="just" marL="474983" indent="-237491" lvl="1">
              <a:lnSpc>
                <a:spcPts val="3080"/>
              </a:lnSpc>
              <a:buFont typeface="Arial"/>
              <a:buChar char="•"/>
            </a:pPr>
            <a:r>
              <a:rPr lang="en-US" sz="2200">
                <a:solidFill>
                  <a:srgbClr val="0F4662"/>
                </a:solidFill>
                <a:latin typeface="Quicksand"/>
                <a:ea typeface="Quicksand"/>
                <a:cs typeface="Quicksand"/>
                <a:sym typeface="Quicksand"/>
              </a:rPr>
              <a:t>Created RubySequencers for each CPU</a:t>
            </a:r>
          </a:p>
          <a:p>
            <a:pPr algn="just" marL="474983" indent="-237491" lvl="1">
              <a:lnSpc>
                <a:spcPts val="3080"/>
              </a:lnSpc>
              <a:buFont typeface="Arial"/>
              <a:buChar char="•"/>
            </a:pPr>
            <a:r>
              <a:rPr lang="en-US" sz="2200">
                <a:solidFill>
                  <a:srgbClr val="0F4662"/>
                </a:solidFill>
                <a:latin typeface="Quicksand"/>
                <a:ea typeface="Quicksand"/>
                <a:cs typeface="Quicksand"/>
                <a:sym typeface="Quicksand"/>
              </a:rPr>
              <a:t>Configured communication channels between:</a:t>
            </a:r>
          </a:p>
          <a:p>
            <a:pPr algn="just" marL="474983" indent="-237491" lvl="1">
              <a:lnSpc>
                <a:spcPts val="3080"/>
              </a:lnSpc>
              <a:buAutoNum type="arabicPeriod" startAt="1"/>
            </a:pPr>
            <a:r>
              <a:rPr lang="en-US" sz="2200">
                <a:solidFill>
                  <a:srgbClr val="0F4662"/>
                </a:solidFill>
                <a:latin typeface="Quicksand"/>
                <a:ea typeface="Quicksand"/>
                <a:cs typeface="Quicksand"/>
                <a:sym typeface="Quicksand"/>
              </a:rPr>
              <a:t> </a:t>
            </a:r>
            <a:r>
              <a:rPr lang="en-US" sz="2200">
                <a:solidFill>
                  <a:srgbClr val="0F4662"/>
                </a:solidFill>
                <a:latin typeface="Quicksand"/>
                <a:ea typeface="Quicksand"/>
                <a:cs typeface="Quicksand"/>
                <a:sym typeface="Quicksand"/>
              </a:rPr>
              <a:t>L1 caches and CPUs</a:t>
            </a:r>
          </a:p>
          <a:p>
            <a:pPr algn="just" marL="474983" indent="-237491" lvl="1">
              <a:lnSpc>
                <a:spcPts val="3080"/>
              </a:lnSpc>
              <a:buAutoNum type="arabicPeriod" startAt="1"/>
            </a:pPr>
            <a:r>
              <a:rPr lang="en-US" sz="2200">
                <a:solidFill>
                  <a:srgbClr val="0F4662"/>
                </a:solidFill>
                <a:latin typeface="Quicksand"/>
                <a:ea typeface="Quicksand"/>
                <a:cs typeface="Quicksand"/>
                <a:sym typeface="Quicksand"/>
              </a:rPr>
              <a:t> </a:t>
            </a:r>
            <a:r>
              <a:rPr lang="en-US" sz="2200">
                <a:solidFill>
                  <a:srgbClr val="0F4662"/>
                </a:solidFill>
                <a:latin typeface="Quicksand"/>
                <a:ea typeface="Quicksand"/>
                <a:cs typeface="Quicksand"/>
                <a:sym typeface="Quicksand"/>
              </a:rPr>
              <a:t>L1 caches and L2 caches</a:t>
            </a:r>
          </a:p>
          <a:p>
            <a:pPr algn="just" marL="474983" indent="-237491" lvl="1">
              <a:lnSpc>
                <a:spcPts val="3080"/>
              </a:lnSpc>
              <a:buAutoNum type="arabicPeriod" startAt="1"/>
            </a:pPr>
            <a:r>
              <a:rPr lang="en-US" sz="2200">
                <a:solidFill>
                  <a:srgbClr val="0F4662"/>
                </a:solidFill>
                <a:latin typeface="Quicksand"/>
                <a:ea typeface="Quicksand"/>
                <a:cs typeface="Quicksand"/>
                <a:sym typeface="Quicksand"/>
              </a:rPr>
              <a:t> </a:t>
            </a:r>
            <a:r>
              <a:rPr lang="en-US" sz="2200">
                <a:solidFill>
                  <a:srgbClr val="0F4662"/>
                </a:solidFill>
                <a:latin typeface="Quicksand"/>
                <a:ea typeface="Quicksand"/>
                <a:cs typeface="Quicksand"/>
                <a:sym typeface="Quicksand"/>
              </a:rPr>
              <a:t>L2 caches and Directory controllers</a:t>
            </a:r>
          </a:p>
          <a:p>
            <a:pPr algn="just">
              <a:lnSpc>
                <a:spcPts val="3080"/>
              </a:lnSpc>
            </a:pPr>
          </a:p>
          <a:p>
            <a:pPr algn="just">
              <a:lnSpc>
                <a:spcPts val="3080"/>
              </a:lnSpc>
            </a:pPr>
            <a:r>
              <a:rPr lang="en-US" sz="2200" b="true">
                <a:solidFill>
                  <a:srgbClr val="0F4662"/>
                </a:solidFill>
                <a:latin typeface="Quicksand Bold"/>
                <a:ea typeface="Quicksand Bold"/>
                <a:cs typeface="Quicksand Bold"/>
                <a:sym typeface="Quicksand Bold"/>
              </a:rPr>
              <a:t>Protocol Configuration:</a:t>
            </a:r>
          </a:p>
          <a:p>
            <a:pPr algn="just" marL="474983" indent="-237491" lvl="1">
              <a:lnSpc>
                <a:spcPts val="3080"/>
              </a:lnSpc>
              <a:buFont typeface="Arial"/>
              <a:buChar char="•"/>
            </a:pPr>
            <a:r>
              <a:rPr lang="en-US" sz="2200">
                <a:solidFill>
                  <a:srgbClr val="0F4662"/>
                </a:solidFill>
                <a:latin typeface="Quicksand"/>
                <a:ea typeface="Quicksand"/>
                <a:cs typeface="Quicksand"/>
                <a:sym typeface="Quicksand"/>
              </a:rPr>
              <a:t>Implementing MESI Two-Level protocol</a:t>
            </a:r>
          </a:p>
          <a:p>
            <a:pPr algn="just" marL="474983" indent="-237491" lvl="1">
              <a:lnSpc>
                <a:spcPts val="3080"/>
              </a:lnSpc>
              <a:buFont typeface="Arial"/>
              <a:buChar char="•"/>
            </a:pPr>
            <a:r>
              <a:rPr lang="en-US" sz="2200">
                <a:solidFill>
                  <a:srgbClr val="0F4662"/>
                </a:solidFill>
                <a:latin typeface="Quicksand"/>
                <a:ea typeface="Quicksand"/>
                <a:cs typeface="Quicksand"/>
                <a:sym typeface="Quicksand"/>
              </a:rPr>
              <a:t>Configured eviction policies</a:t>
            </a:r>
          </a:p>
          <a:p>
            <a:pPr algn="just" marL="474983" indent="-237491" lvl="1">
              <a:lnSpc>
                <a:spcPts val="3080"/>
              </a:lnSpc>
              <a:buFont typeface="Arial"/>
              <a:buChar char="•"/>
            </a:pPr>
            <a:r>
              <a:rPr lang="en-US" sz="2200">
                <a:solidFill>
                  <a:srgbClr val="0F4662"/>
                </a:solidFill>
                <a:latin typeface="Quicksand"/>
                <a:ea typeface="Quicksand"/>
                <a:cs typeface="Quicksand"/>
                <a:sym typeface="Quicksand"/>
              </a:rPr>
              <a:t>Set up coherence message paths</a:t>
            </a:r>
          </a:p>
          <a:p>
            <a:pPr algn="just">
              <a:lnSpc>
                <a:spcPts val="3080"/>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5579303" y="714009"/>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4384" y="9529723"/>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761739" y="1300090"/>
            <a:ext cx="7497561" cy="7686819"/>
          </a:xfrm>
          <a:custGeom>
            <a:avLst/>
            <a:gdLst/>
            <a:ahLst/>
            <a:cxnLst/>
            <a:rect r="r" b="b" t="t" l="l"/>
            <a:pathLst>
              <a:path h="7686819" w="7497561">
                <a:moveTo>
                  <a:pt x="0" y="0"/>
                </a:moveTo>
                <a:lnTo>
                  <a:pt x="7497561" y="0"/>
                </a:lnTo>
                <a:lnTo>
                  <a:pt x="7497561" y="7686820"/>
                </a:lnTo>
                <a:lnTo>
                  <a:pt x="0" y="76868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26666" y="1300090"/>
            <a:ext cx="8679276" cy="7505844"/>
          </a:xfrm>
          <a:custGeom>
            <a:avLst/>
            <a:gdLst/>
            <a:ahLst/>
            <a:cxnLst/>
            <a:rect r="r" b="b" t="t" l="l"/>
            <a:pathLst>
              <a:path h="7505844" w="8679276">
                <a:moveTo>
                  <a:pt x="0" y="0"/>
                </a:moveTo>
                <a:lnTo>
                  <a:pt x="8679276" y="0"/>
                </a:lnTo>
                <a:lnTo>
                  <a:pt x="8679276" y="7505845"/>
                </a:lnTo>
                <a:lnTo>
                  <a:pt x="0" y="7505845"/>
                </a:lnTo>
                <a:lnTo>
                  <a:pt x="0" y="0"/>
                </a:lnTo>
                <a:close/>
              </a:path>
            </a:pathLst>
          </a:custGeom>
          <a:blipFill>
            <a:blip r:embed="rId6"/>
            <a:stretch>
              <a:fillRect l="-29369" t="0" r="-29369" b="0"/>
            </a:stretch>
          </a:blipFill>
        </p:spPr>
      </p:sp>
      <p:sp>
        <p:nvSpPr>
          <p:cNvPr name="TextBox 6" id="6"/>
          <p:cNvSpPr txBox="true"/>
          <p:nvPr/>
        </p:nvSpPr>
        <p:spPr>
          <a:xfrm rot="0">
            <a:off x="1028700" y="114252"/>
            <a:ext cx="14072064"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Current Progress</a:t>
            </a:r>
          </a:p>
        </p:txBody>
      </p:sp>
      <p:sp>
        <p:nvSpPr>
          <p:cNvPr name="TextBox 7" id="7"/>
          <p:cNvSpPr txBox="true"/>
          <p:nvPr/>
        </p:nvSpPr>
        <p:spPr>
          <a:xfrm rot="0">
            <a:off x="9139238" y="4754054"/>
            <a:ext cx="9525" cy="490855"/>
          </a:xfrm>
          <a:prstGeom prst="rect">
            <a:avLst/>
          </a:prstGeom>
        </p:spPr>
        <p:txBody>
          <a:bodyPr anchor="t" rtlCol="false" tIns="0" lIns="0" bIns="0" rIns="0">
            <a:spAutoFit/>
          </a:bodyPr>
          <a:lstStyle/>
          <a:p>
            <a:pPr algn="ctr">
              <a:lnSpc>
                <a:spcPts val="3919"/>
              </a:lnSpc>
              <a:spcBef>
                <a:spcPct val="0"/>
              </a:spcBef>
            </a:pPr>
          </a:p>
        </p:txBody>
      </p:sp>
      <p:sp>
        <p:nvSpPr>
          <p:cNvPr name="TextBox 8" id="8"/>
          <p:cNvSpPr txBox="true"/>
          <p:nvPr/>
        </p:nvSpPr>
        <p:spPr>
          <a:xfrm rot="0">
            <a:off x="11766175" y="9298292"/>
            <a:ext cx="3488690" cy="415290"/>
          </a:xfrm>
          <a:prstGeom prst="rect">
            <a:avLst/>
          </a:prstGeom>
        </p:spPr>
        <p:txBody>
          <a:bodyPr anchor="t" rtlCol="false" tIns="0" lIns="0" bIns="0" rIns="0">
            <a:spAutoFit/>
          </a:bodyPr>
          <a:lstStyle/>
          <a:p>
            <a:pPr algn="ctr">
              <a:lnSpc>
                <a:spcPts val="3360"/>
              </a:lnSpc>
              <a:spcBef>
                <a:spcPct val="0"/>
              </a:spcBef>
            </a:pPr>
            <a:r>
              <a:rPr lang="en-US" b="true" sz="2400">
                <a:solidFill>
                  <a:srgbClr val="0F4662"/>
                </a:solidFill>
                <a:latin typeface="Quicksand Bold"/>
                <a:ea typeface="Quicksand Bold"/>
                <a:cs typeface="Quicksand Bold"/>
                <a:sym typeface="Quicksand Bold"/>
              </a:rPr>
              <a:t>config.system.ruby.dot </a:t>
            </a:r>
          </a:p>
        </p:txBody>
      </p:sp>
      <p:sp>
        <p:nvSpPr>
          <p:cNvPr name="TextBox 9" id="9"/>
          <p:cNvSpPr txBox="true"/>
          <p:nvPr/>
        </p:nvSpPr>
        <p:spPr>
          <a:xfrm rot="0">
            <a:off x="3762774" y="8929760"/>
            <a:ext cx="1597342" cy="415290"/>
          </a:xfrm>
          <a:prstGeom prst="rect">
            <a:avLst/>
          </a:prstGeom>
        </p:spPr>
        <p:txBody>
          <a:bodyPr anchor="t" rtlCol="false" tIns="0" lIns="0" bIns="0" rIns="0">
            <a:spAutoFit/>
          </a:bodyPr>
          <a:lstStyle/>
          <a:p>
            <a:pPr algn="ctr">
              <a:lnSpc>
                <a:spcPts val="3360"/>
              </a:lnSpc>
              <a:spcBef>
                <a:spcPct val="0"/>
              </a:spcBef>
            </a:pPr>
            <a:r>
              <a:rPr lang="en-US" b="true" sz="2400">
                <a:solidFill>
                  <a:srgbClr val="0F4662"/>
                </a:solidFill>
                <a:latin typeface="Quicksand Bold"/>
                <a:ea typeface="Quicksand Bold"/>
                <a:cs typeface="Quicksand Bold"/>
                <a:sym typeface="Quicksand Bold"/>
              </a:rPr>
              <a:t>config.dot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5579303" y="714009"/>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4384" y="9529723"/>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779039" y="5839927"/>
            <a:ext cx="7388547" cy="3669407"/>
            <a:chOff x="0" y="0"/>
            <a:chExt cx="858282" cy="426252"/>
          </a:xfrm>
        </p:grpSpPr>
        <p:sp>
          <p:nvSpPr>
            <p:cNvPr name="Freeform 5" id="5"/>
            <p:cNvSpPr/>
            <p:nvPr/>
          </p:nvSpPr>
          <p:spPr>
            <a:xfrm flipH="false" flipV="false" rot="0">
              <a:off x="0" y="0"/>
              <a:ext cx="858282" cy="426252"/>
            </a:xfrm>
            <a:custGeom>
              <a:avLst/>
              <a:gdLst/>
              <a:ahLst/>
              <a:cxnLst/>
              <a:rect r="r" b="b" t="t" l="l"/>
              <a:pathLst>
                <a:path h="426252" w="858282">
                  <a:moveTo>
                    <a:pt x="24100" y="0"/>
                  </a:moveTo>
                  <a:lnTo>
                    <a:pt x="834182" y="0"/>
                  </a:lnTo>
                  <a:cubicBezTo>
                    <a:pt x="840574" y="0"/>
                    <a:pt x="846704" y="2539"/>
                    <a:pt x="851223" y="7059"/>
                  </a:cubicBezTo>
                  <a:cubicBezTo>
                    <a:pt x="855743" y="11578"/>
                    <a:pt x="858282" y="17708"/>
                    <a:pt x="858282" y="24100"/>
                  </a:cubicBezTo>
                  <a:lnTo>
                    <a:pt x="858282" y="402152"/>
                  </a:lnTo>
                  <a:cubicBezTo>
                    <a:pt x="858282" y="408544"/>
                    <a:pt x="855743" y="414674"/>
                    <a:pt x="851223" y="419194"/>
                  </a:cubicBezTo>
                  <a:cubicBezTo>
                    <a:pt x="846704" y="423713"/>
                    <a:pt x="840574" y="426252"/>
                    <a:pt x="834182" y="426252"/>
                  </a:cubicBezTo>
                  <a:lnTo>
                    <a:pt x="24100" y="426252"/>
                  </a:lnTo>
                  <a:cubicBezTo>
                    <a:pt x="17708" y="426252"/>
                    <a:pt x="11578" y="423713"/>
                    <a:pt x="7059" y="419194"/>
                  </a:cubicBezTo>
                  <a:cubicBezTo>
                    <a:pt x="2539" y="414674"/>
                    <a:pt x="0" y="408544"/>
                    <a:pt x="0" y="402152"/>
                  </a:cubicBezTo>
                  <a:lnTo>
                    <a:pt x="0" y="24100"/>
                  </a:lnTo>
                  <a:cubicBezTo>
                    <a:pt x="0" y="17708"/>
                    <a:pt x="2539" y="11578"/>
                    <a:pt x="7059" y="7059"/>
                  </a:cubicBezTo>
                  <a:cubicBezTo>
                    <a:pt x="11578" y="2539"/>
                    <a:pt x="17708" y="0"/>
                    <a:pt x="24100" y="0"/>
                  </a:cubicBezTo>
                  <a:close/>
                </a:path>
              </a:pathLst>
            </a:custGeom>
            <a:blipFill>
              <a:blip r:embed="rId4"/>
              <a:stretch>
                <a:fillRect l="0" t="-16950" r="0" b="-16950"/>
              </a:stretch>
            </a:blipFill>
          </p:spPr>
        </p:sp>
      </p:grpSp>
      <p:sp>
        <p:nvSpPr>
          <p:cNvPr name="Freeform 6" id="6"/>
          <p:cNvSpPr/>
          <p:nvPr/>
        </p:nvSpPr>
        <p:spPr>
          <a:xfrm flipH="false" flipV="false" rot="0">
            <a:off x="10592510" y="3174730"/>
            <a:ext cx="7509409" cy="1220279"/>
          </a:xfrm>
          <a:custGeom>
            <a:avLst/>
            <a:gdLst/>
            <a:ahLst/>
            <a:cxnLst/>
            <a:rect r="r" b="b" t="t" l="l"/>
            <a:pathLst>
              <a:path h="1220279" w="7509409">
                <a:moveTo>
                  <a:pt x="0" y="0"/>
                </a:moveTo>
                <a:lnTo>
                  <a:pt x="7509408" y="0"/>
                </a:lnTo>
                <a:lnTo>
                  <a:pt x="7509408" y="1220279"/>
                </a:lnTo>
                <a:lnTo>
                  <a:pt x="0" y="1220279"/>
                </a:lnTo>
                <a:lnTo>
                  <a:pt x="0" y="0"/>
                </a:lnTo>
                <a:close/>
              </a:path>
            </a:pathLst>
          </a:custGeom>
          <a:blipFill>
            <a:blip r:embed="rId5"/>
            <a:stretch>
              <a:fillRect l="0" t="0" r="0" b="0"/>
            </a:stretch>
          </a:blipFill>
        </p:spPr>
      </p:sp>
      <p:sp>
        <p:nvSpPr>
          <p:cNvPr name="TextBox 7" id="7"/>
          <p:cNvSpPr txBox="true"/>
          <p:nvPr/>
        </p:nvSpPr>
        <p:spPr>
          <a:xfrm rot="0">
            <a:off x="1024384" y="599709"/>
            <a:ext cx="14072064"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Problem Faced and Resolutions</a:t>
            </a:r>
          </a:p>
        </p:txBody>
      </p:sp>
      <p:sp>
        <p:nvSpPr>
          <p:cNvPr name="TextBox 8" id="8"/>
          <p:cNvSpPr txBox="true"/>
          <p:nvPr/>
        </p:nvSpPr>
        <p:spPr>
          <a:xfrm rot="0">
            <a:off x="1028700" y="1403972"/>
            <a:ext cx="9870753" cy="8375650"/>
          </a:xfrm>
          <a:prstGeom prst="rect">
            <a:avLst/>
          </a:prstGeom>
        </p:spPr>
        <p:txBody>
          <a:bodyPr anchor="t" rtlCol="false" tIns="0" lIns="0" bIns="0" rIns="0">
            <a:spAutoFit/>
          </a:bodyPr>
          <a:lstStyle/>
          <a:p>
            <a:pPr algn="l">
              <a:lnSpc>
                <a:spcPts val="3739"/>
              </a:lnSpc>
            </a:pPr>
          </a:p>
          <a:p>
            <a:pPr algn="l">
              <a:lnSpc>
                <a:spcPts val="3739"/>
              </a:lnSpc>
            </a:pPr>
            <a:r>
              <a:rPr lang="en-US" sz="2199" b="true">
                <a:solidFill>
                  <a:srgbClr val="0F4662"/>
                </a:solidFill>
                <a:latin typeface="Quicksand Bold"/>
                <a:ea typeface="Quicksand Bold"/>
                <a:cs typeface="Quicksand Bold"/>
                <a:sym typeface="Quicksand Bold"/>
              </a:rPr>
              <a:t>SConscript File Update Issues:</a:t>
            </a:r>
          </a:p>
          <a:p>
            <a:pPr algn="l">
              <a:lnSpc>
                <a:spcPts val="3739"/>
              </a:lnSpc>
            </a:pPr>
            <a:r>
              <a:rPr lang="en-US" sz="2199">
                <a:solidFill>
                  <a:srgbClr val="0F4662"/>
                </a:solidFill>
                <a:latin typeface="Quicksand"/>
                <a:ea typeface="Quicksand"/>
                <a:cs typeface="Quicksand"/>
                <a:sym typeface="Quicksand"/>
              </a:rPr>
              <a:t>Initially, while copying files from the gem5 development bootcamp, we modified the SConscript file as per the older repository version. However, due to updates in the gem5 repository, this caused multiple compatibility issues and we were unable to build gem5 after doing required changes in MeshXY.py. After consulting with our mentor, we reverted unnecessary changes and updated the SConscript file as per the requirement, resolving the issue successfully.</a:t>
            </a:r>
          </a:p>
          <a:p>
            <a:pPr algn="l">
              <a:lnSpc>
                <a:spcPts val="3739"/>
              </a:lnSpc>
            </a:pPr>
            <a:r>
              <a:rPr lang="en-US" sz="2199" b="true">
                <a:solidFill>
                  <a:srgbClr val="0F4662"/>
                </a:solidFill>
                <a:latin typeface="Quicksand Bold"/>
                <a:ea typeface="Quicksand Bold"/>
                <a:cs typeface="Quicksand Bold"/>
                <a:sym typeface="Quicksand Bold"/>
              </a:rPr>
              <a:t>Data Packet Transmission Error:</a:t>
            </a:r>
          </a:p>
          <a:p>
            <a:pPr algn="l">
              <a:lnSpc>
                <a:spcPts val="3739"/>
              </a:lnSpc>
            </a:pPr>
            <a:r>
              <a:rPr lang="en-US" sz="2199">
                <a:solidFill>
                  <a:srgbClr val="0F4662"/>
                </a:solidFill>
                <a:latin typeface="Quicksand"/>
                <a:ea typeface="Quicksand"/>
                <a:cs typeface="Quicksand"/>
                <a:sym typeface="Quicksand"/>
              </a:rPr>
              <a:t>After resolving the SConscript issue, we encountered a problem in correctly fixing the number of data packets being sent to the CPU. This required extensive debugging to ensure proper packet handling in the simulation.</a:t>
            </a:r>
          </a:p>
          <a:p>
            <a:pPr algn="l">
              <a:lnSpc>
                <a:spcPts val="3739"/>
              </a:lnSpc>
            </a:pPr>
            <a:r>
              <a:rPr lang="en-US" sz="2199" b="true">
                <a:solidFill>
                  <a:srgbClr val="0F4662"/>
                </a:solidFill>
                <a:latin typeface="Quicksand Bold"/>
                <a:ea typeface="Quicksand Bold"/>
                <a:cs typeface="Quicksand Bold"/>
                <a:sym typeface="Quicksand Bold"/>
              </a:rPr>
              <a:t>DirRequestFromL2Cache Error:</a:t>
            </a:r>
          </a:p>
          <a:p>
            <a:pPr algn="l">
              <a:lnSpc>
                <a:spcPts val="3739"/>
              </a:lnSpc>
            </a:pPr>
            <a:r>
              <a:rPr lang="en-US" sz="2199">
                <a:solidFill>
                  <a:srgbClr val="0F4662"/>
                </a:solidFill>
                <a:latin typeface="Quicksand"/>
                <a:ea typeface="Quicksand"/>
                <a:cs typeface="Quicksand"/>
                <a:sym typeface="Quicksand"/>
              </a:rPr>
              <a:t>Currently, we are facing an issue where, even after adding the required code for DirRequestFromL2Cache in 8x8.py, the same error persists. We are working on identifying the root cause and addressing this problem.</a:t>
            </a:r>
          </a:p>
          <a:p>
            <a:pPr algn="l" marL="0" indent="0" lvl="0">
              <a:lnSpc>
                <a:spcPts val="3739"/>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7437283" y="4117183"/>
            <a:ext cx="4210757" cy="3273864"/>
          </a:xfrm>
          <a:custGeom>
            <a:avLst/>
            <a:gdLst/>
            <a:ahLst/>
            <a:cxnLst/>
            <a:rect r="r" b="b" t="t" l="l"/>
            <a:pathLst>
              <a:path h="3273864" w="4210757">
                <a:moveTo>
                  <a:pt x="0" y="0"/>
                </a:moveTo>
                <a:lnTo>
                  <a:pt x="4210757" y="0"/>
                </a:lnTo>
                <a:lnTo>
                  <a:pt x="4210757" y="3273863"/>
                </a:lnTo>
                <a:lnTo>
                  <a:pt x="0" y="32738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11911071" y="9500439"/>
            <a:ext cx="4346753" cy="0"/>
          </a:xfrm>
          <a:prstGeom prst="line">
            <a:avLst/>
          </a:prstGeom>
          <a:ln cap="flat" w="57150">
            <a:solidFill>
              <a:srgbClr val="7994A0"/>
            </a:solidFill>
            <a:prstDash val="solid"/>
            <a:headEnd type="none" len="sm" w="sm"/>
            <a:tailEnd type="none" len="sm" w="sm"/>
          </a:ln>
        </p:spPr>
      </p:sp>
      <p:sp>
        <p:nvSpPr>
          <p:cNvPr name="AutoShape 4" id="4"/>
          <p:cNvSpPr/>
          <p:nvPr/>
        </p:nvSpPr>
        <p:spPr>
          <a:xfrm flipV="true">
            <a:off x="1340304" y="8970976"/>
            <a:ext cx="4716390" cy="0"/>
          </a:xfrm>
          <a:prstGeom prst="line">
            <a:avLst/>
          </a:prstGeom>
          <a:ln cap="flat" w="57150">
            <a:solidFill>
              <a:srgbClr val="7994A0"/>
            </a:solidFill>
            <a:prstDash val="solid"/>
            <a:headEnd type="none" len="sm" w="sm"/>
            <a:tailEnd type="none" len="sm" w="sm"/>
          </a:ln>
        </p:spPr>
      </p:sp>
      <p:sp>
        <p:nvSpPr>
          <p:cNvPr name="TextBox 5" id="5"/>
          <p:cNvSpPr txBox="true"/>
          <p:nvPr/>
        </p:nvSpPr>
        <p:spPr>
          <a:xfrm rot="0">
            <a:off x="1024384" y="599709"/>
            <a:ext cx="14072064"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Future Scope and Resources Utilized</a:t>
            </a:r>
          </a:p>
        </p:txBody>
      </p:sp>
      <p:sp>
        <p:nvSpPr>
          <p:cNvPr name="TextBox 6" id="6"/>
          <p:cNvSpPr txBox="true"/>
          <p:nvPr/>
        </p:nvSpPr>
        <p:spPr>
          <a:xfrm rot="0">
            <a:off x="1028700" y="3238089"/>
            <a:ext cx="5348229" cy="5863590"/>
          </a:xfrm>
          <a:prstGeom prst="rect">
            <a:avLst/>
          </a:prstGeom>
        </p:spPr>
        <p:txBody>
          <a:bodyPr anchor="t" rtlCol="false" tIns="0" lIns="0" bIns="0" rIns="0">
            <a:spAutoFit/>
          </a:bodyPr>
          <a:lstStyle/>
          <a:p>
            <a:pPr algn="l" marL="0" indent="0" lvl="0">
              <a:lnSpc>
                <a:spcPts val="3359"/>
              </a:lnSpc>
              <a:spcBef>
                <a:spcPct val="0"/>
              </a:spcBef>
            </a:pPr>
          </a:p>
          <a:p>
            <a:pPr algn="l" marL="518160" indent="-259080" lvl="1">
              <a:lnSpc>
                <a:spcPts val="3359"/>
              </a:lnSpc>
              <a:spcBef>
                <a:spcPct val="0"/>
              </a:spcBef>
              <a:buFont typeface="Arial"/>
              <a:buChar char="•"/>
            </a:pPr>
            <a:r>
              <a:rPr lang="en-US" sz="2400" strike="noStrike" u="none">
                <a:solidFill>
                  <a:srgbClr val="0F4662"/>
                </a:solidFill>
                <a:latin typeface="Quicksand"/>
                <a:ea typeface="Quicksand"/>
                <a:cs typeface="Quicksand"/>
                <a:sym typeface="Quicksand"/>
              </a:rPr>
              <a:t>Enhanced Scheduling Algorithms: Explore advanced policies like ML-based QoS prediction.</a:t>
            </a:r>
          </a:p>
          <a:p>
            <a:pPr algn="l">
              <a:lnSpc>
                <a:spcPts val="3359"/>
              </a:lnSpc>
              <a:spcBef>
                <a:spcPct val="0"/>
              </a:spcBef>
            </a:pPr>
          </a:p>
          <a:p>
            <a:pPr algn="l" marL="518160" indent="-259080" lvl="1">
              <a:lnSpc>
                <a:spcPts val="3359"/>
              </a:lnSpc>
              <a:spcBef>
                <a:spcPct val="0"/>
              </a:spcBef>
              <a:buFont typeface="Arial"/>
              <a:buChar char="•"/>
            </a:pPr>
            <a:r>
              <a:rPr lang="en-US" sz="2400" strike="noStrike" u="none">
                <a:solidFill>
                  <a:srgbClr val="0F4662"/>
                </a:solidFill>
                <a:latin typeface="Quicksand"/>
                <a:ea typeface="Quicksand"/>
                <a:cs typeface="Quicksand"/>
                <a:sym typeface="Quicksand"/>
              </a:rPr>
              <a:t>Scalability Testing: Analyze performance with larger CPU clusters and memory controllers.</a:t>
            </a:r>
          </a:p>
          <a:p>
            <a:pPr algn="l">
              <a:lnSpc>
                <a:spcPts val="3359"/>
              </a:lnSpc>
              <a:spcBef>
                <a:spcPct val="0"/>
              </a:spcBef>
            </a:pPr>
          </a:p>
          <a:p>
            <a:pPr algn="l" marL="518160" indent="-259080" lvl="1">
              <a:lnSpc>
                <a:spcPts val="3359"/>
              </a:lnSpc>
              <a:spcBef>
                <a:spcPct val="0"/>
              </a:spcBef>
              <a:buFont typeface="Arial"/>
              <a:buChar char="•"/>
            </a:pPr>
            <a:r>
              <a:rPr lang="en-US" sz="2400" strike="noStrike" u="none">
                <a:solidFill>
                  <a:srgbClr val="0F4662"/>
                </a:solidFill>
                <a:latin typeface="Quicksand"/>
                <a:ea typeface="Quicksand"/>
                <a:cs typeface="Quicksand"/>
                <a:sym typeface="Quicksand"/>
              </a:rPr>
              <a:t>Integration with Other Gem5 Features: Combine with cache coherence protocols for end-to-end QoS solutions.</a:t>
            </a:r>
          </a:p>
          <a:p>
            <a:pPr algn="l" marL="0" indent="0" lvl="0">
              <a:lnSpc>
                <a:spcPts val="3359"/>
              </a:lnSpc>
              <a:spcBef>
                <a:spcPct val="0"/>
              </a:spcBef>
            </a:pPr>
          </a:p>
        </p:txBody>
      </p:sp>
      <p:sp>
        <p:nvSpPr>
          <p:cNvPr name="TextBox 7" id="7"/>
          <p:cNvSpPr txBox="true"/>
          <p:nvPr/>
        </p:nvSpPr>
        <p:spPr>
          <a:xfrm rot="0">
            <a:off x="1202691" y="3016474"/>
            <a:ext cx="2339284" cy="490855"/>
          </a:xfrm>
          <a:prstGeom prst="rect">
            <a:avLst/>
          </a:prstGeom>
        </p:spPr>
        <p:txBody>
          <a:bodyPr anchor="t" rtlCol="false" tIns="0" lIns="0" bIns="0" rIns="0">
            <a:spAutoFit/>
          </a:bodyPr>
          <a:lstStyle/>
          <a:p>
            <a:pPr algn="r" marL="0" indent="0" lvl="0">
              <a:lnSpc>
                <a:spcPts val="3919"/>
              </a:lnSpc>
              <a:spcBef>
                <a:spcPct val="0"/>
              </a:spcBef>
            </a:pPr>
            <a:r>
              <a:rPr lang="en-US" b="true" sz="2799">
                <a:solidFill>
                  <a:srgbClr val="0F4662"/>
                </a:solidFill>
                <a:latin typeface="Quicksand Bold"/>
                <a:ea typeface="Quicksand Bold"/>
                <a:cs typeface="Quicksand Bold"/>
                <a:sym typeface="Quicksand Bold"/>
              </a:rPr>
              <a:t>Future Scope</a:t>
            </a:r>
          </a:p>
        </p:txBody>
      </p:sp>
      <p:sp>
        <p:nvSpPr>
          <p:cNvPr name="TextBox 8" id="8"/>
          <p:cNvSpPr txBox="true"/>
          <p:nvPr/>
        </p:nvSpPr>
        <p:spPr>
          <a:xfrm rot="0">
            <a:off x="12094423" y="5227544"/>
            <a:ext cx="6004049" cy="1672590"/>
          </a:xfrm>
          <a:prstGeom prst="rect">
            <a:avLst/>
          </a:prstGeom>
        </p:spPr>
        <p:txBody>
          <a:bodyPr anchor="t" rtlCol="false" tIns="0" lIns="0" bIns="0" rIns="0">
            <a:spAutoFit/>
          </a:bodyPr>
          <a:lstStyle/>
          <a:p>
            <a:pPr algn="l" marL="518160" indent="-259080" lvl="1">
              <a:lnSpc>
                <a:spcPts val="3359"/>
              </a:lnSpc>
              <a:buFont typeface="Arial"/>
              <a:buChar char="•"/>
            </a:pPr>
            <a:r>
              <a:rPr lang="en-US" sz="2400" u="sng">
                <a:solidFill>
                  <a:srgbClr val="0F4662"/>
                </a:solidFill>
                <a:latin typeface="Quicksand"/>
                <a:ea typeface="Quicksand"/>
                <a:cs typeface="Quicksand"/>
                <a:sym typeface="Quicksand"/>
                <a:hlinkClick r:id="rId4" tooltip="https://www.gem5.org/documentation/"/>
              </a:rPr>
              <a:t>Gem5 Documentation</a:t>
            </a:r>
          </a:p>
          <a:p>
            <a:pPr algn="l" marL="518160" indent="-259080" lvl="1">
              <a:lnSpc>
                <a:spcPts val="3359"/>
              </a:lnSpc>
              <a:buFont typeface="Arial"/>
              <a:buChar char="•"/>
            </a:pPr>
            <a:r>
              <a:rPr lang="en-US" sz="2400" u="sng">
                <a:solidFill>
                  <a:srgbClr val="0F4662"/>
                </a:solidFill>
                <a:latin typeface="Quicksand"/>
                <a:ea typeface="Quicksand"/>
                <a:cs typeface="Quicksand"/>
                <a:sym typeface="Quicksand"/>
                <a:hlinkClick r:id="rId5" tooltip="https://www.youtube.com/playlist?list=PL_hVbFs_loVSaSDPr1RJXP5RRFWjBMqq3"/>
              </a:rPr>
              <a:t>Gem5 Bootcamp 2022</a:t>
            </a:r>
          </a:p>
          <a:p>
            <a:pPr algn="l" marL="518160" indent="-259080" lvl="1">
              <a:lnSpc>
                <a:spcPts val="3359"/>
              </a:lnSpc>
              <a:buFont typeface="Arial"/>
              <a:buChar char="•"/>
            </a:pPr>
            <a:r>
              <a:rPr lang="en-US" sz="2400" u="sng">
                <a:solidFill>
                  <a:srgbClr val="0F4662"/>
                </a:solidFill>
                <a:latin typeface="Quicksand"/>
                <a:ea typeface="Quicksand"/>
                <a:cs typeface="Quicksand"/>
                <a:sym typeface="Quicksand"/>
                <a:hlinkClick r:id="rId6" tooltip="https://www.youtube.com/playlist?list=PL_hVbFs_loVR_8ntTTmmG6YEq3Po_4snu"/>
              </a:rPr>
              <a:t>Gem5 Bootcamp 2024</a:t>
            </a:r>
          </a:p>
          <a:p>
            <a:pPr algn="l" marL="518160" indent="-259080" lvl="1">
              <a:lnSpc>
                <a:spcPts val="3359"/>
              </a:lnSpc>
              <a:buFont typeface="Arial"/>
              <a:buChar char="•"/>
            </a:pPr>
            <a:r>
              <a:rPr lang="en-US" sz="2400" u="sng">
                <a:solidFill>
                  <a:srgbClr val="0F4662"/>
                </a:solidFill>
                <a:latin typeface="Quicksand"/>
                <a:ea typeface="Quicksand"/>
                <a:cs typeface="Quicksand"/>
                <a:sym typeface="Quicksand"/>
                <a:hlinkClick r:id="rId7" tooltip="https://www.youtube.com/watch?v=rZ-AYaKBK4M"/>
              </a:rPr>
              <a:t>Gem5 On-Chip Network</a:t>
            </a:r>
          </a:p>
        </p:txBody>
      </p:sp>
      <p:sp>
        <p:nvSpPr>
          <p:cNvPr name="TextBox 9" id="9"/>
          <p:cNvSpPr txBox="true"/>
          <p:nvPr/>
        </p:nvSpPr>
        <p:spPr>
          <a:xfrm rot="0">
            <a:off x="12094423" y="4541420"/>
            <a:ext cx="5348229" cy="49085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Resources Used</a:t>
            </a:r>
          </a:p>
        </p:txBody>
      </p:sp>
      <p:sp>
        <p:nvSpPr>
          <p:cNvPr name="Freeform 10" id="10"/>
          <p:cNvSpPr/>
          <p:nvPr/>
        </p:nvSpPr>
        <p:spPr>
          <a:xfrm flipH="false" flipV="false" rot="0">
            <a:off x="15579303" y="714009"/>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1024384" y="9529723"/>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028700" y="599709"/>
            <a:ext cx="11534821"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Conclusion</a:t>
            </a:r>
          </a:p>
        </p:txBody>
      </p:sp>
      <p:sp>
        <p:nvSpPr>
          <p:cNvPr name="TextBox 3" id="3"/>
          <p:cNvSpPr txBox="true"/>
          <p:nvPr/>
        </p:nvSpPr>
        <p:spPr>
          <a:xfrm rot="0">
            <a:off x="3816256" y="4231184"/>
            <a:ext cx="10655487" cy="4086225"/>
          </a:xfrm>
          <a:prstGeom prst="rect">
            <a:avLst/>
          </a:prstGeom>
        </p:spPr>
        <p:txBody>
          <a:bodyPr anchor="t" rtlCol="false" tIns="0" lIns="0" bIns="0" rIns="0">
            <a:spAutoFit/>
          </a:bodyPr>
          <a:lstStyle/>
          <a:p>
            <a:pPr algn="ctr">
              <a:lnSpc>
                <a:spcPts val="4079"/>
              </a:lnSpc>
            </a:pPr>
            <a:r>
              <a:rPr lang="en-US" sz="2400">
                <a:solidFill>
                  <a:srgbClr val="0F4662"/>
                </a:solidFill>
                <a:latin typeface="Quicksand"/>
                <a:ea typeface="Quicksand"/>
                <a:cs typeface="Quicksand"/>
                <a:sym typeface="Quicksand"/>
              </a:rPr>
              <a:t>This project demonstrates an efficient dynamic QoS buffer allocation system in an 8x8 NoC architecture. By analyzing real-time traffic patterns and adjusting memory controller buffers, it improves resource utilization, reduces latency, and balances workloads across 64 CPUs. The scalable design highlights its adaptability for larger networks and complex workloads, offering a significant step forward in optimizing NoC performance and resource management.</a:t>
            </a:r>
          </a:p>
          <a:p>
            <a:pPr algn="ctr" marL="0" indent="0" lvl="0">
              <a:lnSpc>
                <a:spcPts val="4079"/>
              </a:lnSpc>
            </a:pPr>
          </a:p>
        </p:txBody>
      </p:sp>
      <p:sp>
        <p:nvSpPr>
          <p:cNvPr name="AutoShape 4" id="4"/>
          <p:cNvSpPr/>
          <p:nvPr/>
        </p:nvSpPr>
        <p:spPr>
          <a:xfrm>
            <a:off x="5897880" y="3568974"/>
            <a:ext cx="6492240" cy="0"/>
          </a:xfrm>
          <a:prstGeom prst="line">
            <a:avLst/>
          </a:prstGeom>
          <a:ln cap="flat" w="76200">
            <a:solidFill>
              <a:srgbClr val="0F4662"/>
            </a:solidFill>
            <a:prstDash val="solid"/>
            <a:headEnd type="none" len="sm" w="sm"/>
            <a:tailEnd type="none" len="sm" w="sm"/>
          </a:ln>
        </p:spPr>
      </p:sp>
      <p:sp>
        <p:nvSpPr>
          <p:cNvPr name="AutoShape 5" id="5"/>
          <p:cNvSpPr/>
          <p:nvPr/>
        </p:nvSpPr>
        <p:spPr>
          <a:xfrm>
            <a:off x="5654510" y="8869859"/>
            <a:ext cx="6492240" cy="0"/>
          </a:xfrm>
          <a:prstGeom prst="line">
            <a:avLst/>
          </a:prstGeom>
          <a:ln cap="flat" w="76200">
            <a:solidFill>
              <a:srgbClr val="0F4662"/>
            </a:solidFill>
            <a:prstDash val="solid"/>
            <a:headEnd type="none" len="sm" w="sm"/>
            <a:tailEnd type="none" len="sm" w="sm"/>
          </a:ln>
        </p:spPr>
      </p:sp>
      <p:sp>
        <p:nvSpPr>
          <p:cNvPr name="Freeform 6" id="6"/>
          <p:cNvSpPr/>
          <p:nvPr/>
        </p:nvSpPr>
        <p:spPr>
          <a:xfrm flipH="false" flipV="false" rot="0">
            <a:off x="8304001" y="2470557"/>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425687" y="9258300"/>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2427584" y="5299253"/>
            <a:ext cx="3152142" cy="315214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1682" r="0" b="-22348"/>
              </a:stretch>
            </a:blipFill>
          </p:spPr>
        </p:sp>
      </p:grpSp>
      <p:grpSp>
        <p:nvGrpSpPr>
          <p:cNvPr name="Group 4" id="4"/>
          <p:cNvGrpSpPr/>
          <p:nvPr/>
        </p:nvGrpSpPr>
        <p:grpSpPr>
          <a:xfrm rot="0">
            <a:off x="7567929" y="5384978"/>
            <a:ext cx="3152142" cy="315214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568" t="0" r="-568" b="0"/>
              </a:stretch>
            </a:blipFill>
          </p:spPr>
        </p:sp>
      </p:grpSp>
      <p:grpSp>
        <p:nvGrpSpPr>
          <p:cNvPr name="Group 6" id="6"/>
          <p:cNvGrpSpPr/>
          <p:nvPr/>
        </p:nvGrpSpPr>
        <p:grpSpPr>
          <a:xfrm rot="0">
            <a:off x="12938128" y="5299253"/>
            <a:ext cx="3152142" cy="315214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40163" r="0" b="-40163"/>
              </a:stretch>
            </a:blipFill>
          </p:spPr>
        </p:sp>
      </p:grpSp>
      <p:sp>
        <p:nvSpPr>
          <p:cNvPr name="AutoShape 8" id="8"/>
          <p:cNvSpPr/>
          <p:nvPr/>
        </p:nvSpPr>
        <p:spPr>
          <a:xfrm>
            <a:off x="5986182" y="9469570"/>
            <a:ext cx="6492240" cy="0"/>
          </a:xfrm>
          <a:prstGeom prst="line">
            <a:avLst/>
          </a:prstGeom>
          <a:ln cap="flat" w="76200">
            <a:solidFill>
              <a:srgbClr val="0F4662"/>
            </a:solidFill>
            <a:prstDash val="solid"/>
            <a:headEnd type="none" len="sm" w="sm"/>
            <a:tailEnd type="none" len="sm" w="sm"/>
          </a:ln>
        </p:spPr>
      </p:sp>
      <p:sp>
        <p:nvSpPr>
          <p:cNvPr name="Freeform 9" id="9"/>
          <p:cNvSpPr/>
          <p:nvPr/>
        </p:nvSpPr>
        <p:spPr>
          <a:xfrm flipH="false" flipV="false" rot="0">
            <a:off x="8304001" y="9750558"/>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622243" y="631825"/>
            <a:ext cx="9914964" cy="854075"/>
          </a:xfrm>
          <a:prstGeom prst="rect">
            <a:avLst/>
          </a:prstGeom>
        </p:spPr>
        <p:txBody>
          <a:bodyPr anchor="t" rtlCol="false" tIns="0" lIns="0" bIns="0" rIns="0">
            <a:spAutoFit/>
          </a:bodyPr>
          <a:lstStyle/>
          <a:p>
            <a:pPr algn="l" marL="0" indent="0" lvl="0">
              <a:lnSpc>
                <a:spcPts val="7000"/>
              </a:lnSpc>
              <a:spcBef>
                <a:spcPct val="0"/>
              </a:spcBef>
            </a:pPr>
            <a:r>
              <a:rPr lang="en-US" b="true" sz="5000" i="true">
                <a:solidFill>
                  <a:srgbClr val="0F4662"/>
                </a:solidFill>
                <a:latin typeface="Cormorant Garamond Bold Italics"/>
                <a:ea typeface="Cormorant Garamond Bold Italics"/>
                <a:cs typeface="Cormorant Garamond Bold Italics"/>
                <a:sym typeface="Cormorant Garamond Bold Italics"/>
              </a:rPr>
              <a:t>Advisor</a:t>
            </a:r>
          </a:p>
        </p:txBody>
      </p:sp>
      <p:grpSp>
        <p:nvGrpSpPr>
          <p:cNvPr name="Group 11" id="11"/>
          <p:cNvGrpSpPr/>
          <p:nvPr/>
        </p:nvGrpSpPr>
        <p:grpSpPr>
          <a:xfrm rot="0">
            <a:off x="5068934" y="351966"/>
            <a:ext cx="3152142" cy="315214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0" t="-8333" r="0" b="-8333"/>
              </a:stretch>
            </a:blipFill>
          </p:spPr>
        </p:sp>
      </p:grpSp>
      <p:grpSp>
        <p:nvGrpSpPr>
          <p:cNvPr name="Group 13" id="13"/>
          <p:cNvGrpSpPr/>
          <p:nvPr/>
        </p:nvGrpSpPr>
        <p:grpSpPr>
          <a:xfrm rot="0">
            <a:off x="10170851" y="351966"/>
            <a:ext cx="3152142" cy="315214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0" t="0" r="0" b="0"/>
              </a:stretch>
            </a:blipFill>
          </p:spPr>
        </p:sp>
      </p:grpSp>
      <p:sp>
        <p:nvSpPr>
          <p:cNvPr name="TextBox 15" id="15"/>
          <p:cNvSpPr txBox="true"/>
          <p:nvPr/>
        </p:nvSpPr>
        <p:spPr>
          <a:xfrm rot="0">
            <a:off x="622243" y="4359453"/>
            <a:ext cx="4259839" cy="854075"/>
          </a:xfrm>
          <a:prstGeom prst="rect">
            <a:avLst/>
          </a:prstGeom>
        </p:spPr>
        <p:txBody>
          <a:bodyPr anchor="t" rtlCol="false" tIns="0" lIns="0" bIns="0" rIns="0">
            <a:spAutoFit/>
          </a:bodyPr>
          <a:lstStyle/>
          <a:p>
            <a:pPr algn="l" marL="0" indent="0" lvl="0">
              <a:lnSpc>
                <a:spcPts val="7000"/>
              </a:lnSpc>
              <a:spcBef>
                <a:spcPct val="0"/>
              </a:spcBef>
            </a:pPr>
            <a:r>
              <a:rPr lang="en-US" b="true" sz="5000" i="true">
                <a:solidFill>
                  <a:srgbClr val="0F4662"/>
                </a:solidFill>
                <a:latin typeface="Cormorant Garamond Bold Italics"/>
                <a:ea typeface="Cormorant Garamond Bold Italics"/>
                <a:cs typeface="Cormorant Garamond Bold Italics"/>
                <a:sym typeface="Cormorant Garamond Bold Italics"/>
              </a:rPr>
              <a:t>Team Members</a:t>
            </a:r>
          </a:p>
        </p:txBody>
      </p:sp>
      <p:sp>
        <p:nvSpPr>
          <p:cNvPr name="TextBox 16" id="16"/>
          <p:cNvSpPr txBox="true"/>
          <p:nvPr/>
        </p:nvSpPr>
        <p:spPr>
          <a:xfrm rot="0">
            <a:off x="6635340" y="8569455"/>
            <a:ext cx="5017320" cy="464820"/>
          </a:xfrm>
          <a:prstGeom prst="rect">
            <a:avLst/>
          </a:prstGeom>
        </p:spPr>
        <p:txBody>
          <a:bodyPr anchor="t" rtlCol="false" tIns="0" lIns="0" bIns="0" rIns="0">
            <a:spAutoFit/>
          </a:bodyPr>
          <a:lstStyle/>
          <a:p>
            <a:pPr algn="ctr" marL="0" indent="0" lvl="0">
              <a:lnSpc>
                <a:spcPts val="3779"/>
              </a:lnSpc>
              <a:spcBef>
                <a:spcPct val="0"/>
              </a:spcBef>
            </a:pPr>
            <a:r>
              <a:rPr lang="en-US" b="true" sz="2700">
                <a:solidFill>
                  <a:srgbClr val="0F4662"/>
                </a:solidFill>
                <a:latin typeface="Quicksand Bold"/>
                <a:ea typeface="Quicksand Bold"/>
                <a:cs typeface="Quicksand Bold"/>
                <a:sym typeface="Quicksand Bold"/>
              </a:rPr>
              <a:t>Prince Kumar</a:t>
            </a:r>
          </a:p>
        </p:txBody>
      </p:sp>
      <p:sp>
        <p:nvSpPr>
          <p:cNvPr name="TextBox 17" id="17"/>
          <p:cNvSpPr txBox="true"/>
          <p:nvPr/>
        </p:nvSpPr>
        <p:spPr>
          <a:xfrm rot="0">
            <a:off x="6635340" y="8878840"/>
            <a:ext cx="5017320" cy="464820"/>
          </a:xfrm>
          <a:prstGeom prst="rect">
            <a:avLst/>
          </a:prstGeom>
        </p:spPr>
        <p:txBody>
          <a:bodyPr anchor="t" rtlCol="false" tIns="0" lIns="0" bIns="0" rIns="0">
            <a:spAutoFit/>
          </a:bodyPr>
          <a:lstStyle/>
          <a:p>
            <a:pPr algn="ctr" marL="0" indent="0" lvl="0">
              <a:lnSpc>
                <a:spcPts val="3779"/>
              </a:lnSpc>
              <a:spcBef>
                <a:spcPct val="0"/>
              </a:spcBef>
            </a:pPr>
            <a:r>
              <a:rPr lang="en-US" sz="2700">
                <a:solidFill>
                  <a:srgbClr val="0F4662"/>
                </a:solidFill>
                <a:latin typeface="Quicksand"/>
                <a:ea typeface="Quicksand"/>
                <a:cs typeface="Quicksand"/>
                <a:sym typeface="Quicksand"/>
              </a:rPr>
              <a:t>2021182</a:t>
            </a:r>
          </a:p>
        </p:txBody>
      </p:sp>
      <p:sp>
        <p:nvSpPr>
          <p:cNvPr name="TextBox 18" id="18"/>
          <p:cNvSpPr txBox="true"/>
          <p:nvPr/>
        </p:nvSpPr>
        <p:spPr>
          <a:xfrm rot="0">
            <a:off x="12241980" y="8569455"/>
            <a:ext cx="5017320" cy="464820"/>
          </a:xfrm>
          <a:prstGeom prst="rect">
            <a:avLst/>
          </a:prstGeom>
        </p:spPr>
        <p:txBody>
          <a:bodyPr anchor="t" rtlCol="false" tIns="0" lIns="0" bIns="0" rIns="0">
            <a:spAutoFit/>
          </a:bodyPr>
          <a:lstStyle/>
          <a:p>
            <a:pPr algn="ctr" marL="0" indent="0" lvl="0">
              <a:lnSpc>
                <a:spcPts val="3779"/>
              </a:lnSpc>
              <a:spcBef>
                <a:spcPct val="0"/>
              </a:spcBef>
            </a:pPr>
            <a:r>
              <a:rPr lang="en-US" b="true" sz="2700">
                <a:solidFill>
                  <a:srgbClr val="0F4662"/>
                </a:solidFill>
                <a:latin typeface="Quicksand Bold"/>
                <a:ea typeface="Quicksand Bold"/>
                <a:cs typeface="Quicksand Bold"/>
                <a:sym typeface="Quicksand Bold"/>
              </a:rPr>
              <a:t>Akanksh Semar </a:t>
            </a:r>
          </a:p>
        </p:txBody>
      </p:sp>
      <p:sp>
        <p:nvSpPr>
          <p:cNvPr name="TextBox 19" id="19"/>
          <p:cNvSpPr txBox="true"/>
          <p:nvPr/>
        </p:nvSpPr>
        <p:spPr>
          <a:xfrm rot="0">
            <a:off x="12005539" y="8878840"/>
            <a:ext cx="5017320" cy="464820"/>
          </a:xfrm>
          <a:prstGeom prst="rect">
            <a:avLst/>
          </a:prstGeom>
        </p:spPr>
        <p:txBody>
          <a:bodyPr anchor="t" rtlCol="false" tIns="0" lIns="0" bIns="0" rIns="0">
            <a:spAutoFit/>
          </a:bodyPr>
          <a:lstStyle/>
          <a:p>
            <a:pPr algn="ctr" marL="0" indent="0" lvl="0">
              <a:lnSpc>
                <a:spcPts val="3779"/>
              </a:lnSpc>
              <a:spcBef>
                <a:spcPct val="0"/>
              </a:spcBef>
            </a:pPr>
            <a:r>
              <a:rPr lang="en-US" sz="2700">
                <a:solidFill>
                  <a:srgbClr val="0F4662"/>
                </a:solidFill>
                <a:latin typeface="Quicksand"/>
                <a:ea typeface="Quicksand"/>
                <a:cs typeface="Quicksand"/>
                <a:sym typeface="Quicksand"/>
              </a:rPr>
              <a:t>2022046</a:t>
            </a:r>
          </a:p>
        </p:txBody>
      </p:sp>
      <p:sp>
        <p:nvSpPr>
          <p:cNvPr name="TextBox 20" id="20"/>
          <p:cNvSpPr txBox="true"/>
          <p:nvPr/>
        </p:nvSpPr>
        <p:spPr>
          <a:xfrm rot="0">
            <a:off x="1961289" y="8479970"/>
            <a:ext cx="4084731" cy="464820"/>
          </a:xfrm>
          <a:prstGeom prst="rect">
            <a:avLst/>
          </a:prstGeom>
        </p:spPr>
        <p:txBody>
          <a:bodyPr anchor="t" rtlCol="false" tIns="0" lIns="0" bIns="0" rIns="0">
            <a:spAutoFit/>
          </a:bodyPr>
          <a:lstStyle/>
          <a:p>
            <a:pPr algn="ctr" marL="0" indent="0" lvl="0">
              <a:lnSpc>
                <a:spcPts val="3779"/>
              </a:lnSpc>
              <a:spcBef>
                <a:spcPct val="0"/>
              </a:spcBef>
            </a:pPr>
            <a:r>
              <a:rPr lang="en-US" b="true" sz="2700">
                <a:solidFill>
                  <a:srgbClr val="0F4662"/>
                </a:solidFill>
                <a:latin typeface="Quicksand Bold"/>
                <a:ea typeface="Quicksand Bold"/>
                <a:cs typeface="Quicksand Bold"/>
                <a:sym typeface="Quicksand Bold"/>
              </a:rPr>
              <a:t>Aayush Choudhary</a:t>
            </a:r>
          </a:p>
        </p:txBody>
      </p:sp>
      <p:sp>
        <p:nvSpPr>
          <p:cNvPr name="TextBox 21" id="21"/>
          <p:cNvSpPr txBox="true"/>
          <p:nvPr/>
        </p:nvSpPr>
        <p:spPr>
          <a:xfrm rot="0">
            <a:off x="1961289" y="8977125"/>
            <a:ext cx="4084731" cy="464820"/>
          </a:xfrm>
          <a:prstGeom prst="rect">
            <a:avLst/>
          </a:prstGeom>
        </p:spPr>
        <p:txBody>
          <a:bodyPr anchor="t" rtlCol="false" tIns="0" lIns="0" bIns="0" rIns="0">
            <a:spAutoFit/>
          </a:bodyPr>
          <a:lstStyle/>
          <a:p>
            <a:pPr algn="ctr" marL="0" indent="0" lvl="0">
              <a:lnSpc>
                <a:spcPts val="3779"/>
              </a:lnSpc>
              <a:spcBef>
                <a:spcPct val="0"/>
              </a:spcBef>
            </a:pPr>
            <a:r>
              <a:rPr lang="en-US" sz="2700">
                <a:solidFill>
                  <a:srgbClr val="0F4662"/>
                </a:solidFill>
                <a:latin typeface="Quicksand"/>
                <a:ea typeface="Quicksand"/>
                <a:cs typeface="Quicksand"/>
                <a:sym typeface="Quicksand"/>
              </a:rPr>
              <a:t>2021118</a:t>
            </a:r>
          </a:p>
        </p:txBody>
      </p:sp>
      <p:sp>
        <p:nvSpPr>
          <p:cNvPr name="TextBox 22" id="22"/>
          <p:cNvSpPr txBox="true"/>
          <p:nvPr/>
        </p:nvSpPr>
        <p:spPr>
          <a:xfrm rot="0">
            <a:off x="4406123" y="3523158"/>
            <a:ext cx="4084731" cy="941070"/>
          </a:xfrm>
          <a:prstGeom prst="rect">
            <a:avLst/>
          </a:prstGeom>
        </p:spPr>
        <p:txBody>
          <a:bodyPr anchor="t" rtlCol="false" tIns="0" lIns="0" bIns="0" rIns="0">
            <a:spAutoFit/>
          </a:bodyPr>
          <a:lstStyle/>
          <a:p>
            <a:pPr algn="ctr">
              <a:lnSpc>
                <a:spcPts val="3779"/>
              </a:lnSpc>
            </a:pPr>
            <a:r>
              <a:rPr lang="en-US" sz="2700" b="true">
                <a:solidFill>
                  <a:srgbClr val="0F4662"/>
                </a:solidFill>
                <a:latin typeface="Quicksand Bold"/>
                <a:ea typeface="Quicksand Bold"/>
                <a:cs typeface="Quicksand Bold"/>
                <a:sym typeface="Quicksand Bold"/>
              </a:rPr>
              <a:t>Dr. Sujay Deb</a:t>
            </a:r>
          </a:p>
          <a:p>
            <a:pPr algn="ctr" marL="0" indent="0" lvl="0">
              <a:lnSpc>
                <a:spcPts val="3779"/>
              </a:lnSpc>
              <a:spcBef>
                <a:spcPct val="0"/>
              </a:spcBef>
            </a:pPr>
            <a:r>
              <a:rPr lang="en-US" sz="2700">
                <a:solidFill>
                  <a:srgbClr val="0F4662"/>
                </a:solidFill>
                <a:latin typeface="Quicksand"/>
                <a:ea typeface="Quicksand"/>
                <a:cs typeface="Quicksand"/>
                <a:sym typeface="Quicksand"/>
              </a:rPr>
              <a:t>Professor (ECE, CSE)</a:t>
            </a:r>
          </a:p>
        </p:txBody>
      </p:sp>
      <p:sp>
        <p:nvSpPr>
          <p:cNvPr name="TextBox 23" id="23"/>
          <p:cNvSpPr txBox="true"/>
          <p:nvPr/>
        </p:nvSpPr>
        <p:spPr>
          <a:xfrm rot="0">
            <a:off x="9797147" y="3523158"/>
            <a:ext cx="4084731" cy="1417320"/>
          </a:xfrm>
          <a:prstGeom prst="rect">
            <a:avLst/>
          </a:prstGeom>
        </p:spPr>
        <p:txBody>
          <a:bodyPr anchor="t" rtlCol="false" tIns="0" lIns="0" bIns="0" rIns="0">
            <a:spAutoFit/>
          </a:bodyPr>
          <a:lstStyle/>
          <a:p>
            <a:pPr algn="ctr">
              <a:lnSpc>
                <a:spcPts val="3779"/>
              </a:lnSpc>
            </a:pPr>
            <a:r>
              <a:rPr lang="en-US" sz="2700" b="true">
                <a:solidFill>
                  <a:srgbClr val="0F4662"/>
                </a:solidFill>
                <a:latin typeface="Quicksand Bold"/>
                <a:ea typeface="Quicksand Bold"/>
                <a:cs typeface="Quicksand Bold"/>
                <a:sym typeface="Quicksand Bold"/>
              </a:rPr>
              <a:t>Sneha Agarwal</a:t>
            </a:r>
          </a:p>
          <a:p>
            <a:pPr algn="ctr" marL="0" indent="0" lvl="0">
              <a:lnSpc>
                <a:spcPts val="3779"/>
              </a:lnSpc>
              <a:spcBef>
                <a:spcPct val="0"/>
              </a:spcBef>
            </a:pPr>
            <a:r>
              <a:rPr lang="en-US" sz="2700">
                <a:solidFill>
                  <a:srgbClr val="0F4662"/>
                </a:solidFill>
                <a:latin typeface="Quicksand"/>
                <a:ea typeface="Quicksand"/>
                <a:cs typeface="Quicksand"/>
                <a:sym typeface="Quicksand"/>
              </a:rPr>
              <a:t>PhD (SOC design, NOC architecture)</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3442710" y="3369664"/>
            <a:ext cx="11402580" cy="3185722"/>
          </a:xfrm>
          <a:prstGeom prst="rect">
            <a:avLst/>
          </a:prstGeom>
        </p:spPr>
        <p:txBody>
          <a:bodyPr anchor="t" rtlCol="false" tIns="0" lIns="0" bIns="0" rIns="0">
            <a:spAutoFit/>
          </a:bodyPr>
          <a:lstStyle/>
          <a:p>
            <a:pPr algn="ctr" marL="0" indent="0" lvl="0">
              <a:lnSpc>
                <a:spcPts val="26009"/>
              </a:lnSpc>
              <a:spcBef>
                <a:spcPct val="0"/>
              </a:spcBef>
            </a:pPr>
            <a:r>
              <a:rPr lang="en-US" b="true" sz="18577" i="true">
                <a:solidFill>
                  <a:srgbClr val="0F4662"/>
                </a:solidFill>
                <a:latin typeface="Cormorant Garamond Bold Italics"/>
                <a:ea typeface="Cormorant Garamond Bold Italics"/>
                <a:cs typeface="Cormorant Garamond Bold Italics"/>
                <a:sym typeface="Cormorant Garamond Bold Italics"/>
              </a:rPr>
              <a:t>Thank you</a:t>
            </a:r>
          </a:p>
        </p:txBody>
      </p:sp>
      <p:sp>
        <p:nvSpPr>
          <p:cNvPr name="AutoShape 3" id="3"/>
          <p:cNvSpPr/>
          <p:nvPr/>
        </p:nvSpPr>
        <p:spPr>
          <a:xfrm>
            <a:off x="5897880" y="2215083"/>
            <a:ext cx="6492240" cy="0"/>
          </a:xfrm>
          <a:prstGeom prst="line">
            <a:avLst/>
          </a:prstGeom>
          <a:ln cap="flat" w="76200">
            <a:solidFill>
              <a:srgbClr val="0F4662"/>
            </a:solidFill>
            <a:prstDash val="solid"/>
            <a:headEnd type="none" len="sm" w="sm"/>
            <a:tailEnd type="none" len="sm" w="sm"/>
          </a:ln>
        </p:spPr>
      </p:sp>
      <p:sp>
        <p:nvSpPr>
          <p:cNvPr name="Freeform 4" id="4"/>
          <p:cNvSpPr/>
          <p:nvPr/>
        </p:nvSpPr>
        <p:spPr>
          <a:xfrm flipH="false" flipV="false" rot="0">
            <a:off x="8304001" y="1116666"/>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5897880" y="8159883"/>
            <a:ext cx="6492240" cy="0"/>
          </a:xfrm>
          <a:prstGeom prst="line">
            <a:avLst/>
          </a:prstGeom>
          <a:ln cap="flat" w="76200">
            <a:solidFill>
              <a:srgbClr val="0F4662"/>
            </a:solidFill>
            <a:prstDash val="solid"/>
            <a:headEnd type="none" len="sm" w="sm"/>
            <a:tailEnd type="none" len="sm" w="sm"/>
          </a:ln>
        </p:spPr>
      </p:sp>
      <p:sp>
        <p:nvSpPr>
          <p:cNvPr name="Freeform 6" id="6"/>
          <p:cNvSpPr/>
          <p:nvPr/>
        </p:nvSpPr>
        <p:spPr>
          <a:xfrm flipH="false" flipV="false" rot="0">
            <a:off x="8304001" y="9008400"/>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4951245" y="0"/>
            <a:ext cx="3336755" cy="10287000"/>
            <a:chOff x="0" y="0"/>
            <a:chExt cx="878816" cy="2709333"/>
          </a:xfrm>
        </p:grpSpPr>
        <p:sp>
          <p:nvSpPr>
            <p:cNvPr name="Freeform 3" id="3"/>
            <p:cNvSpPr/>
            <p:nvPr/>
          </p:nvSpPr>
          <p:spPr>
            <a:xfrm flipH="false" flipV="false" rot="0">
              <a:off x="0" y="0"/>
              <a:ext cx="878816" cy="2709333"/>
            </a:xfrm>
            <a:custGeom>
              <a:avLst/>
              <a:gdLst/>
              <a:ahLst/>
              <a:cxnLst/>
              <a:rect r="r" b="b" t="t" l="l"/>
              <a:pathLst>
                <a:path h="2709333" w="878816">
                  <a:moveTo>
                    <a:pt x="0" y="0"/>
                  </a:moveTo>
                  <a:lnTo>
                    <a:pt x="878816" y="0"/>
                  </a:lnTo>
                  <a:lnTo>
                    <a:pt x="878816" y="2709333"/>
                  </a:lnTo>
                  <a:lnTo>
                    <a:pt x="0" y="2709333"/>
                  </a:lnTo>
                  <a:close/>
                </a:path>
              </a:pathLst>
            </a:custGeom>
            <a:solidFill>
              <a:srgbClr val="7994A0"/>
            </a:solidFill>
          </p:spPr>
        </p:sp>
        <p:sp>
          <p:nvSpPr>
            <p:cNvPr name="TextBox 4" id="4"/>
            <p:cNvSpPr txBox="true"/>
            <p:nvPr/>
          </p:nvSpPr>
          <p:spPr>
            <a:xfrm>
              <a:off x="0" y="-123825"/>
              <a:ext cx="878816" cy="2833158"/>
            </a:xfrm>
            <a:prstGeom prst="rect">
              <a:avLst/>
            </a:prstGeom>
          </p:spPr>
          <p:txBody>
            <a:bodyPr anchor="ctr" rtlCol="false" tIns="50800" lIns="50800" bIns="50800" rIns="50800"/>
            <a:lstStyle/>
            <a:p>
              <a:pPr algn="ctr">
                <a:lnSpc>
                  <a:spcPts val="4079"/>
                </a:lnSpc>
              </a:pPr>
            </a:p>
          </p:txBody>
        </p:sp>
      </p:grpSp>
      <p:grpSp>
        <p:nvGrpSpPr>
          <p:cNvPr name="Group 5" id="5"/>
          <p:cNvGrpSpPr/>
          <p:nvPr/>
        </p:nvGrpSpPr>
        <p:grpSpPr>
          <a:xfrm rot="0">
            <a:off x="12903613" y="1684924"/>
            <a:ext cx="4355687" cy="4086249"/>
            <a:chOff x="0" y="0"/>
            <a:chExt cx="674810" cy="633067"/>
          </a:xfrm>
        </p:grpSpPr>
        <p:sp>
          <p:nvSpPr>
            <p:cNvPr name="Freeform 6" id="6"/>
            <p:cNvSpPr/>
            <p:nvPr/>
          </p:nvSpPr>
          <p:spPr>
            <a:xfrm flipH="false" flipV="false" rot="0">
              <a:off x="0" y="0"/>
              <a:ext cx="674810" cy="633067"/>
            </a:xfrm>
            <a:custGeom>
              <a:avLst/>
              <a:gdLst/>
              <a:ahLst/>
              <a:cxnLst/>
              <a:rect r="r" b="b" t="t" l="l"/>
              <a:pathLst>
                <a:path h="633067" w="674810">
                  <a:moveTo>
                    <a:pt x="40881" y="0"/>
                  </a:moveTo>
                  <a:lnTo>
                    <a:pt x="633929" y="0"/>
                  </a:lnTo>
                  <a:cubicBezTo>
                    <a:pt x="644771" y="0"/>
                    <a:pt x="655169" y="4307"/>
                    <a:pt x="662836" y="11974"/>
                  </a:cubicBezTo>
                  <a:cubicBezTo>
                    <a:pt x="670503" y="19640"/>
                    <a:pt x="674810" y="30039"/>
                    <a:pt x="674810" y="40881"/>
                  </a:cubicBezTo>
                  <a:lnTo>
                    <a:pt x="674810" y="592186"/>
                  </a:lnTo>
                  <a:cubicBezTo>
                    <a:pt x="674810" y="603028"/>
                    <a:pt x="670503" y="613426"/>
                    <a:pt x="662836" y="621093"/>
                  </a:cubicBezTo>
                  <a:cubicBezTo>
                    <a:pt x="655169" y="628760"/>
                    <a:pt x="644771" y="633067"/>
                    <a:pt x="633929" y="633067"/>
                  </a:cubicBezTo>
                  <a:lnTo>
                    <a:pt x="40881" y="633067"/>
                  </a:lnTo>
                  <a:cubicBezTo>
                    <a:pt x="30039" y="633067"/>
                    <a:pt x="19640" y="628760"/>
                    <a:pt x="11974" y="621093"/>
                  </a:cubicBezTo>
                  <a:cubicBezTo>
                    <a:pt x="4307" y="613426"/>
                    <a:pt x="0" y="603028"/>
                    <a:pt x="0" y="592186"/>
                  </a:cubicBezTo>
                  <a:lnTo>
                    <a:pt x="0" y="40881"/>
                  </a:lnTo>
                  <a:cubicBezTo>
                    <a:pt x="0" y="30039"/>
                    <a:pt x="4307" y="19640"/>
                    <a:pt x="11974" y="11974"/>
                  </a:cubicBezTo>
                  <a:cubicBezTo>
                    <a:pt x="19640" y="4307"/>
                    <a:pt x="30039" y="0"/>
                    <a:pt x="40881" y="0"/>
                  </a:cubicBezTo>
                  <a:close/>
                </a:path>
              </a:pathLst>
            </a:custGeom>
            <a:blipFill>
              <a:blip r:embed="rId2"/>
              <a:stretch>
                <a:fillRect l="0" t="-7738" r="0" b="-7738"/>
              </a:stretch>
            </a:blipFill>
          </p:spPr>
        </p:sp>
      </p:grpSp>
      <p:sp>
        <p:nvSpPr>
          <p:cNvPr name="TextBox 7" id="7"/>
          <p:cNvSpPr txBox="true"/>
          <p:nvPr/>
        </p:nvSpPr>
        <p:spPr>
          <a:xfrm rot="0">
            <a:off x="1028700" y="599709"/>
            <a:ext cx="57028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About Gem5</a:t>
            </a:r>
          </a:p>
        </p:txBody>
      </p:sp>
      <p:sp>
        <p:nvSpPr>
          <p:cNvPr name="TextBox 8" id="8"/>
          <p:cNvSpPr txBox="true"/>
          <p:nvPr/>
        </p:nvSpPr>
        <p:spPr>
          <a:xfrm rot="0">
            <a:off x="1057295" y="2148498"/>
            <a:ext cx="11348497" cy="2917949"/>
          </a:xfrm>
          <a:prstGeom prst="rect">
            <a:avLst/>
          </a:prstGeom>
        </p:spPr>
        <p:txBody>
          <a:bodyPr anchor="t" rtlCol="false" tIns="0" lIns="0" bIns="0" rIns="0">
            <a:spAutoFit/>
          </a:bodyPr>
          <a:lstStyle/>
          <a:p>
            <a:pPr algn="l" marL="495190" indent="-247595" lvl="1">
              <a:lnSpc>
                <a:spcPts val="3899"/>
              </a:lnSpc>
              <a:buFont typeface="Arial"/>
              <a:buChar char="•"/>
            </a:pPr>
            <a:r>
              <a:rPr lang="en-US" sz="2293">
                <a:solidFill>
                  <a:srgbClr val="0F4662"/>
                </a:solidFill>
                <a:latin typeface="Quicksand"/>
                <a:ea typeface="Quicksand"/>
                <a:cs typeface="Quicksand"/>
                <a:sym typeface="Quicksand"/>
              </a:rPr>
              <a:t>gem5 is an open-source computer architecture simulator designed to model and analyze the behavior of hardware components like processors, memory systems, and interconnects. It allows researchers, engineers, and educators to simulate various types of systems, from simple single-core CPUs to complex multi-core setups, enabling them to test and optimize hardware designs and configurations without needing physical prototypes.</a:t>
            </a:r>
          </a:p>
        </p:txBody>
      </p:sp>
      <p:sp>
        <p:nvSpPr>
          <p:cNvPr name="TextBox 9" id="9"/>
          <p:cNvSpPr txBox="true"/>
          <p:nvPr/>
        </p:nvSpPr>
        <p:spPr>
          <a:xfrm rot="0">
            <a:off x="1028700" y="5656873"/>
            <a:ext cx="13922545" cy="4966985"/>
          </a:xfrm>
          <a:prstGeom prst="rect">
            <a:avLst/>
          </a:prstGeom>
        </p:spPr>
        <p:txBody>
          <a:bodyPr anchor="t" rtlCol="false" tIns="0" lIns="0" bIns="0" rIns="0">
            <a:spAutoFit/>
          </a:bodyPr>
          <a:lstStyle/>
          <a:p>
            <a:pPr algn="l" marL="503790" indent="-251895" lvl="1">
              <a:lnSpc>
                <a:spcPts val="3966"/>
              </a:lnSpc>
              <a:buFont typeface="Arial"/>
              <a:buChar char="•"/>
            </a:pPr>
            <a:r>
              <a:rPr lang="en-US" sz="2333">
                <a:solidFill>
                  <a:srgbClr val="0F4662"/>
                </a:solidFill>
                <a:latin typeface="Quicksand"/>
                <a:ea typeface="Quicksand"/>
                <a:cs typeface="Quicksand"/>
                <a:sym typeface="Quicksand"/>
              </a:rPr>
              <a:t>Customizability: Highly modular, allowing users to create and modify components like CPUs, caches, and interconnects.</a:t>
            </a:r>
          </a:p>
          <a:p>
            <a:pPr algn="l" marL="503790" indent="-251895" lvl="1">
              <a:lnSpc>
                <a:spcPts val="3966"/>
              </a:lnSpc>
              <a:buFont typeface="Arial"/>
              <a:buChar char="•"/>
            </a:pPr>
            <a:r>
              <a:rPr lang="en-US" sz="2333">
                <a:solidFill>
                  <a:srgbClr val="0F4662"/>
                </a:solidFill>
                <a:latin typeface="Quicksand"/>
                <a:ea typeface="Quicksand"/>
                <a:cs typeface="Quicksand"/>
                <a:sym typeface="Quicksand"/>
              </a:rPr>
              <a:t>ISA Support: Models multiple Instruction Set Architectures (ISAs), such as RISC-V, ARM, x86, MIPS, and SPARC.</a:t>
            </a:r>
          </a:p>
          <a:p>
            <a:pPr algn="l" marL="503790" indent="-251895" lvl="1">
              <a:lnSpc>
                <a:spcPts val="3966"/>
              </a:lnSpc>
              <a:buFont typeface="Arial"/>
              <a:buChar char="•"/>
            </a:pPr>
            <a:r>
              <a:rPr lang="en-US" sz="2333">
                <a:solidFill>
                  <a:srgbClr val="0F4662"/>
                </a:solidFill>
                <a:latin typeface="Quicksand"/>
                <a:ea typeface="Quicksand"/>
                <a:cs typeface="Quicksand"/>
                <a:sym typeface="Quicksand"/>
              </a:rPr>
              <a:t>Simulation Modes:</a:t>
            </a:r>
          </a:p>
          <a:p>
            <a:pPr algn="l" marL="503790" indent="-251895" lvl="1">
              <a:lnSpc>
                <a:spcPts val="3966"/>
              </a:lnSpc>
              <a:buFont typeface="Arial"/>
              <a:buChar char="•"/>
            </a:pPr>
            <a:r>
              <a:rPr lang="en-US" sz="2333">
                <a:solidFill>
                  <a:srgbClr val="0F4662"/>
                </a:solidFill>
                <a:latin typeface="Quicksand"/>
                <a:ea typeface="Quicksand"/>
                <a:cs typeface="Quicksand"/>
                <a:sym typeface="Quicksand"/>
              </a:rPr>
              <a:t>System Call Emulation (SE): Simulates programs running in user space.</a:t>
            </a:r>
          </a:p>
          <a:p>
            <a:pPr algn="l" marL="503790" indent="-251895" lvl="1">
              <a:lnSpc>
                <a:spcPts val="3966"/>
              </a:lnSpc>
              <a:buFont typeface="Arial"/>
              <a:buChar char="•"/>
            </a:pPr>
            <a:r>
              <a:rPr lang="en-US" sz="2333">
                <a:solidFill>
                  <a:srgbClr val="0F4662"/>
                </a:solidFill>
                <a:latin typeface="Quicksand"/>
                <a:ea typeface="Quicksand"/>
                <a:cs typeface="Quicksand"/>
                <a:sym typeface="Quicksand"/>
              </a:rPr>
              <a:t>Full System (FS): Simulates entire systems, including the OS and hardware.</a:t>
            </a:r>
          </a:p>
          <a:p>
            <a:pPr algn="l" marL="503790" indent="-251895" lvl="1">
              <a:lnSpc>
                <a:spcPts val="3966"/>
              </a:lnSpc>
              <a:buFont typeface="Arial"/>
              <a:buChar char="•"/>
            </a:pPr>
            <a:r>
              <a:rPr lang="en-US" sz="2333">
                <a:solidFill>
                  <a:srgbClr val="0F4662"/>
                </a:solidFill>
                <a:latin typeface="Quicksand"/>
                <a:ea typeface="Quicksand"/>
                <a:cs typeface="Quicksand"/>
                <a:sym typeface="Quicksand"/>
              </a:rPr>
              <a:t>Design Space Exploration: Helps in evaluating different hardware configurations to find optimal solutions.</a:t>
            </a:r>
          </a:p>
          <a:p>
            <a:pPr algn="l" marL="503790" indent="-251895" lvl="1">
              <a:lnSpc>
                <a:spcPts val="3966"/>
              </a:lnSpc>
              <a:buFont typeface="Arial"/>
              <a:buChar char="•"/>
            </a:pPr>
          </a:p>
        </p:txBody>
      </p:sp>
      <p:sp>
        <p:nvSpPr>
          <p:cNvPr name="TextBox 10" id="10"/>
          <p:cNvSpPr txBox="true"/>
          <p:nvPr/>
        </p:nvSpPr>
        <p:spPr>
          <a:xfrm rot="0">
            <a:off x="1028700" y="1771943"/>
            <a:ext cx="10527757" cy="49085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Definition:</a:t>
            </a:r>
          </a:p>
        </p:txBody>
      </p:sp>
      <p:sp>
        <p:nvSpPr>
          <p:cNvPr name="TextBox 11" id="11"/>
          <p:cNvSpPr txBox="true"/>
          <p:nvPr/>
        </p:nvSpPr>
        <p:spPr>
          <a:xfrm rot="0">
            <a:off x="1028700" y="5075971"/>
            <a:ext cx="10527757" cy="565150"/>
          </a:xfrm>
          <a:prstGeom prst="rect">
            <a:avLst/>
          </a:prstGeom>
        </p:spPr>
        <p:txBody>
          <a:bodyPr anchor="t" rtlCol="false" tIns="0" lIns="0" bIns="0" rIns="0">
            <a:spAutoFit/>
          </a:bodyPr>
          <a:lstStyle/>
          <a:p>
            <a:pPr algn="l" marL="0" indent="0" lvl="0">
              <a:lnSpc>
                <a:spcPts val="4759"/>
              </a:lnSpc>
            </a:pPr>
            <a:r>
              <a:rPr lang="en-US" b="true" sz="2799">
                <a:solidFill>
                  <a:srgbClr val="0F4662"/>
                </a:solidFill>
                <a:latin typeface="Quicksand Bold"/>
                <a:ea typeface="Quicksand Bold"/>
                <a:cs typeface="Quicksand Bold"/>
                <a:sym typeface="Quicksand Bold"/>
              </a:rPr>
              <a:t>Key Features: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4578462" y="0"/>
            <a:ext cx="3709538" cy="10287000"/>
            <a:chOff x="0" y="0"/>
            <a:chExt cx="976998" cy="2709333"/>
          </a:xfrm>
        </p:grpSpPr>
        <p:sp>
          <p:nvSpPr>
            <p:cNvPr name="Freeform 3" id="3"/>
            <p:cNvSpPr/>
            <p:nvPr/>
          </p:nvSpPr>
          <p:spPr>
            <a:xfrm flipH="false" flipV="false" rot="0">
              <a:off x="0" y="0"/>
              <a:ext cx="976998" cy="2709333"/>
            </a:xfrm>
            <a:custGeom>
              <a:avLst/>
              <a:gdLst/>
              <a:ahLst/>
              <a:cxnLst/>
              <a:rect r="r" b="b" t="t" l="l"/>
              <a:pathLst>
                <a:path h="2709333" w="976998">
                  <a:moveTo>
                    <a:pt x="0" y="0"/>
                  </a:moveTo>
                  <a:lnTo>
                    <a:pt x="976998" y="0"/>
                  </a:lnTo>
                  <a:lnTo>
                    <a:pt x="976998" y="2709333"/>
                  </a:lnTo>
                  <a:lnTo>
                    <a:pt x="0" y="2709333"/>
                  </a:lnTo>
                  <a:close/>
                </a:path>
              </a:pathLst>
            </a:custGeom>
            <a:solidFill>
              <a:srgbClr val="7994A0"/>
            </a:solidFill>
          </p:spPr>
        </p:sp>
        <p:sp>
          <p:nvSpPr>
            <p:cNvPr name="TextBox 4" id="4"/>
            <p:cNvSpPr txBox="true"/>
            <p:nvPr/>
          </p:nvSpPr>
          <p:spPr>
            <a:xfrm>
              <a:off x="0" y="-123825"/>
              <a:ext cx="976998" cy="2833158"/>
            </a:xfrm>
            <a:prstGeom prst="rect">
              <a:avLst/>
            </a:prstGeom>
          </p:spPr>
          <p:txBody>
            <a:bodyPr anchor="ctr" rtlCol="false" tIns="50800" lIns="50800" bIns="50800" rIns="50800"/>
            <a:lstStyle/>
            <a:p>
              <a:pPr algn="ctr">
                <a:lnSpc>
                  <a:spcPts val="4079"/>
                </a:lnSpc>
              </a:pPr>
            </a:p>
          </p:txBody>
        </p:sp>
      </p:grpSp>
      <p:grpSp>
        <p:nvGrpSpPr>
          <p:cNvPr name="Group 5" id="5"/>
          <p:cNvGrpSpPr/>
          <p:nvPr/>
        </p:nvGrpSpPr>
        <p:grpSpPr>
          <a:xfrm rot="0">
            <a:off x="12903613" y="1684924"/>
            <a:ext cx="4355687" cy="4105998"/>
            <a:chOff x="0" y="0"/>
            <a:chExt cx="674810" cy="636127"/>
          </a:xfrm>
        </p:grpSpPr>
        <p:sp>
          <p:nvSpPr>
            <p:cNvPr name="Freeform 6" id="6"/>
            <p:cNvSpPr/>
            <p:nvPr/>
          </p:nvSpPr>
          <p:spPr>
            <a:xfrm flipH="false" flipV="false" rot="0">
              <a:off x="0" y="0"/>
              <a:ext cx="674810" cy="636127"/>
            </a:xfrm>
            <a:custGeom>
              <a:avLst/>
              <a:gdLst/>
              <a:ahLst/>
              <a:cxnLst/>
              <a:rect r="r" b="b" t="t" l="l"/>
              <a:pathLst>
                <a:path h="636127" w="674810">
                  <a:moveTo>
                    <a:pt x="40881" y="0"/>
                  </a:moveTo>
                  <a:lnTo>
                    <a:pt x="633929" y="0"/>
                  </a:lnTo>
                  <a:cubicBezTo>
                    <a:pt x="644771" y="0"/>
                    <a:pt x="655169" y="4307"/>
                    <a:pt x="662836" y="11974"/>
                  </a:cubicBezTo>
                  <a:cubicBezTo>
                    <a:pt x="670503" y="19640"/>
                    <a:pt x="674810" y="30039"/>
                    <a:pt x="674810" y="40881"/>
                  </a:cubicBezTo>
                  <a:lnTo>
                    <a:pt x="674810" y="595246"/>
                  </a:lnTo>
                  <a:cubicBezTo>
                    <a:pt x="674810" y="606088"/>
                    <a:pt x="670503" y="616486"/>
                    <a:pt x="662836" y="624153"/>
                  </a:cubicBezTo>
                  <a:cubicBezTo>
                    <a:pt x="655169" y="631820"/>
                    <a:pt x="644771" y="636127"/>
                    <a:pt x="633929" y="636127"/>
                  </a:cubicBezTo>
                  <a:lnTo>
                    <a:pt x="40881" y="636127"/>
                  </a:lnTo>
                  <a:cubicBezTo>
                    <a:pt x="30039" y="636127"/>
                    <a:pt x="19640" y="631820"/>
                    <a:pt x="11974" y="624153"/>
                  </a:cubicBezTo>
                  <a:cubicBezTo>
                    <a:pt x="4307" y="616486"/>
                    <a:pt x="0" y="606088"/>
                    <a:pt x="0" y="595246"/>
                  </a:cubicBezTo>
                  <a:lnTo>
                    <a:pt x="0" y="40881"/>
                  </a:lnTo>
                  <a:cubicBezTo>
                    <a:pt x="0" y="30039"/>
                    <a:pt x="4307" y="19640"/>
                    <a:pt x="11974" y="11974"/>
                  </a:cubicBezTo>
                  <a:cubicBezTo>
                    <a:pt x="19640" y="4307"/>
                    <a:pt x="30039" y="0"/>
                    <a:pt x="40881" y="0"/>
                  </a:cubicBezTo>
                  <a:close/>
                </a:path>
              </a:pathLst>
            </a:custGeom>
            <a:solidFill>
              <a:srgbClr val="000000">
                <a:alpha val="0"/>
              </a:srgbClr>
            </a:solidFill>
            <a:ln w="12700">
              <a:solidFill>
                <a:srgbClr val="000000"/>
              </a:solidFill>
            </a:ln>
          </p:spPr>
        </p:sp>
      </p:grpSp>
      <p:sp>
        <p:nvSpPr>
          <p:cNvPr name="TextBox 7" id="7"/>
          <p:cNvSpPr txBox="true"/>
          <p:nvPr/>
        </p:nvSpPr>
        <p:spPr>
          <a:xfrm rot="0">
            <a:off x="939187" y="1085167"/>
            <a:ext cx="57028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About Gem5</a:t>
            </a:r>
          </a:p>
        </p:txBody>
      </p:sp>
      <p:sp>
        <p:nvSpPr>
          <p:cNvPr name="TextBox 8" id="8"/>
          <p:cNvSpPr txBox="true"/>
          <p:nvPr/>
        </p:nvSpPr>
        <p:spPr>
          <a:xfrm rot="0">
            <a:off x="1056846" y="2944535"/>
            <a:ext cx="11170368" cy="3057525"/>
          </a:xfrm>
          <a:prstGeom prst="rect">
            <a:avLst/>
          </a:prstGeom>
        </p:spPr>
        <p:txBody>
          <a:bodyPr anchor="t" rtlCol="false" tIns="0" lIns="0" bIns="0" rIns="0">
            <a:spAutoFit/>
          </a:bodyPr>
          <a:lstStyle/>
          <a:p>
            <a:pPr algn="l" marL="518160" indent="-259080" lvl="1">
              <a:lnSpc>
                <a:spcPts val="4079"/>
              </a:lnSpc>
              <a:buFont typeface="Arial"/>
              <a:buChar char="•"/>
            </a:pPr>
            <a:r>
              <a:rPr lang="en-US" sz="2400">
                <a:solidFill>
                  <a:srgbClr val="0F4662"/>
                </a:solidFill>
                <a:latin typeface="Quicksand"/>
                <a:ea typeface="Quicksand"/>
                <a:cs typeface="Quicksand"/>
                <a:sym typeface="Quicksand"/>
              </a:rPr>
              <a:t>Open-source and highly customizable.</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Supports multiple ISAs (Instruction Set Architectures) like ARM, RISC-V, x86, SPARC, MIPS.</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Useful for design space exploration, performance evaluation, and education.</a:t>
            </a:r>
          </a:p>
          <a:p>
            <a:pPr algn="l">
              <a:lnSpc>
                <a:spcPts val="4079"/>
              </a:lnSpc>
            </a:pPr>
          </a:p>
        </p:txBody>
      </p:sp>
      <p:sp>
        <p:nvSpPr>
          <p:cNvPr name="TextBox 9" id="9"/>
          <p:cNvSpPr txBox="true"/>
          <p:nvPr/>
        </p:nvSpPr>
        <p:spPr>
          <a:xfrm rot="0">
            <a:off x="1056846" y="6365598"/>
            <a:ext cx="11688522" cy="3571875"/>
          </a:xfrm>
          <a:prstGeom prst="rect">
            <a:avLst/>
          </a:prstGeom>
        </p:spPr>
        <p:txBody>
          <a:bodyPr anchor="t" rtlCol="false" tIns="0" lIns="0" bIns="0" rIns="0">
            <a:spAutoFit/>
          </a:bodyPr>
          <a:lstStyle/>
          <a:p>
            <a:pPr algn="l" marL="518160" indent="-259080" lvl="1">
              <a:lnSpc>
                <a:spcPts val="4079"/>
              </a:lnSpc>
              <a:buFont typeface="Arial"/>
              <a:buChar char="•"/>
            </a:pPr>
            <a:r>
              <a:rPr lang="en-US" sz="2400">
                <a:solidFill>
                  <a:srgbClr val="0F4662"/>
                </a:solidFill>
                <a:latin typeface="Quicksand"/>
                <a:ea typeface="Quicksand"/>
                <a:cs typeface="Quicksand"/>
                <a:sym typeface="Quicksand"/>
              </a:rPr>
              <a:t>Architecture Research: Test and optimize hardware designs like processors, memory, and interconnects.</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Compiler and OS Development: Debug and evaluate compilers and operating systems in a simulated environment.</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Hardware-Software Co-Design: Analyze and improve software performance on specific hardware configurations.</a:t>
            </a:r>
          </a:p>
          <a:p>
            <a:pPr algn="l">
              <a:lnSpc>
                <a:spcPts val="4079"/>
              </a:lnSpc>
            </a:pPr>
          </a:p>
        </p:txBody>
      </p:sp>
      <p:sp>
        <p:nvSpPr>
          <p:cNvPr name="TextBox 10" id="10"/>
          <p:cNvSpPr txBox="true"/>
          <p:nvPr/>
        </p:nvSpPr>
        <p:spPr>
          <a:xfrm rot="0">
            <a:off x="1028700" y="2375843"/>
            <a:ext cx="10362511" cy="49085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Advantages:</a:t>
            </a:r>
          </a:p>
        </p:txBody>
      </p:sp>
      <p:sp>
        <p:nvSpPr>
          <p:cNvPr name="TextBox 11" id="11"/>
          <p:cNvSpPr txBox="true"/>
          <p:nvPr/>
        </p:nvSpPr>
        <p:spPr>
          <a:xfrm rot="0">
            <a:off x="1056846" y="5648047"/>
            <a:ext cx="10362511" cy="565150"/>
          </a:xfrm>
          <a:prstGeom prst="rect">
            <a:avLst/>
          </a:prstGeom>
        </p:spPr>
        <p:txBody>
          <a:bodyPr anchor="t" rtlCol="false" tIns="0" lIns="0" bIns="0" rIns="0">
            <a:spAutoFit/>
          </a:bodyPr>
          <a:lstStyle/>
          <a:p>
            <a:pPr algn="l" marL="0" indent="0" lvl="0">
              <a:lnSpc>
                <a:spcPts val="4759"/>
              </a:lnSpc>
            </a:pPr>
            <a:r>
              <a:rPr lang="en-US" b="true" sz="2799">
                <a:solidFill>
                  <a:srgbClr val="0F4662"/>
                </a:solidFill>
                <a:latin typeface="Quicksand Bold"/>
                <a:ea typeface="Quicksand Bold"/>
                <a:cs typeface="Quicksand Bold"/>
                <a:sym typeface="Quicksand Bold"/>
              </a:rPr>
              <a:t>Applications:</a:t>
            </a:r>
          </a:p>
        </p:txBody>
      </p:sp>
      <p:grpSp>
        <p:nvGrpSpPr>
          <p:cNvPr name="Group 12" id="12"/>
          <p:cNvGrpSpPr/>
          <p:nvPr/>
        </p:nvGrpSpPr>
        <p:grpSpPr>
          <a:xfrm rot="0">
            <a:off x="12903613" y="1684924"/>
            <a:ext cx="4355687" cy="4086249"/>
            <a:chOff x="0" y="0"/>
            <a:chExt cx="674810" cy="633067"/>
          </a:xfrm>
        </p:grpSpPr>
        <p:sp>
          <p:nvSpPr>
            <p:cNvPr name="Freeform 13" id="13"/>
            <p:cNvSpPr/>
            <p:nvPr/>
          </p:nvSpPr>
          <p:spPr>
            <a:xfrm flipH="false" flipV="false" rot="0">
              <a:off x="0" y="0"/>
              <a:ext cx="674810" cy="633067"/>
            </a:xfrm>
            <a:custGeom>
              <a:avLst/>
              <a:gdLst/>
              <a:ahLst/>
              <a:cxnLst/>
              <a:rect r="r" b="b" t="t" l="l"/>
              <a:pathLst>
                <a:path h="633067" w="674810">
                  <a:moveTo>
                    <a:pt x="40881" y="0"/>
                  </a:moveTo>
                  <a:lnTo>
                    <a:pt x="633929" y="0"/>
                  </a:lnTo>
                  <a:cubicBezTo>
                    <a:pt x="644771" y="0"/>
                    <a:pt x="655169" y="4307"/>
                    <a:pt x="662836" y="11974"/>
                  </a:cubicBezTo>
                  <a:cubicBezTo>
                    <a:pt x="670503" y="19640"/>
                    <a:pt x="674810" y="30039"/>
                    <a:pt x="674810" y="40881"/>
                  </a:cubicBezTo>
                  <a:lnTo>
                    <a:pt x="674810" y="592186"/>
                  </a:lnTo>
                  <a:cubicBezTo>
                    <a:pt x="674810" y="603028"/>
                    <a:pt x="670503" y="613426"/>
                    <a:pt x="662836" y="621093"/>
                  </a:cubicBezTo>
                  <a:cubicBezTo>
                    <a:pt x="655169" y="628760"/>
                    <a:pt x="644771" y="633067"/>
                    <a:pt x="633929" y="633067"/>
                  </a:cubicBezTo>
                  <a:lnTo>
                    <a:pt x="40881" y="633067"/>
                  </a:lnTo>
                  <a:cubicBezTo>
                    <a:pt x="30039" y="633067"/>
                    <a:pt x="19640" y="628760"/>
                    <a:pt x="11974" y="621093"/>
                  </a:cubicBezTo>
                  <a:cubicBezTo>
                    <a:pt x="4307" y="613426"/>
                    <a:pt x="0" y="603028"/>
                    <a:pt x="0" y="592186"/>
                  </a:cubicBezTo>
                  <a:lnTo>
                    <a:pt x="0" y="40881"/>
                  </a:lnTo>
                  <a:cubicBezTo>
                    <a:pt x="0" y="30039"/>
                    <a:pt x="4307" y="19640"/>
                    <a:pt x="11974" y="11974"/>
                  </a:cubicBezTo>
                  <a:cubicBezTo>
                    <a:pt x="19640" y="4307"/>
                    <a:pt x="30039" y="0"/>
                    <a:pt x="40881" y="0"/>
                  </a:cubicBezTo>
                  <a:close/>
                </a:path>
              </a:pathLst>
            </a:custGeom>
            <a:blipFill>
              <a:blip r:embed="rId2"/>
              <a:stretch>
                <a:fillRect l="0" t="-7738" r="0" b="-7738"/>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4578462" y="0"/>
            <a:ext cx="3709538" cy="10287000"/>
            <a:chOff x="0" y="0"/>
            <a:chExt cx="976998" cy="2709333"/>
          </a:xfrm>
        </p:grpSpPr>
        <p:sp>
          <p:nvSpPr>
            <p:cNvPr name="Freeform 3" id="3"/>
            <p:cNvSpPr/>
            <p:nvPr/>
          </p:nvSpPr>
          <p:spPr>
            <a:xfrm flipH="false" flipV="false" rot="0">
              <a:off x="0" y="0"/>
              <a:ext cx="976998" cy="2709333"/>
            </a:xfrm>
            <a:custGeom>
              <a:avLst/>
              <a:gdLst/>
              <a:ahLst/>
              <a:cxnLst/>
              <a:rect r="r" b="b" t="t" l="l"/>
              <a:pathLst>
                <a:path h="2709333" w="976998">
                  <a:moveTo>
                    <a:pt x="0" y="0"/>
                  </a:moveTo>
                  <a:lnTo>
                    <a:pt x="976998" y="0"/>
                  </a:lnTo>
                  <a:lnTo>
                    <a:pt x="976998" y="2709333"/>
                  </a:lnTo>
                  <a:lnTo>
                    <a:pt x="0" y="2709333"/>
                  </a:lnTo>
                  <a:close/>
                </a:path>
              </a:pathLst>
            </a:custGeom>
            <a:solidFill>
              <a:srgbClr val="7994A0"/>
            </a:solidFill>
          </p:spPr>
        </p:sp>
        <p:sp>
          <p:nvSpPr>
            <p:cNvPr name="TextBox 4" id="4"/>
            <p:cNvSpPr txBox="true"/>
            <p:nvPr/>
          </p:nvSpPr>
          <p:spPr>
            <a:xfrm>
              <a:off x="0" y="-123825"/>
              <a:ext cx="976998" cy="2833158"/>
            </a:xfrm>
            <a:prstGeom prst="rect">
              <a:avLst/>
            </a:prstGeom>
          </p:spPr>
          <p:txBody>
            <a:bodyPr anchor="ctr" rtlCol="false" tIns="50800" lIns="50800" bIns="50800" rIns="50800"/>
            <a:lstStyle/>
            <a:p>
              <a:pPr algn="ctr">
                <a:lnSpc>
                  <a:spcPts val="4079"/>
                </a:lnSpc>
              </a:pPr>
            </a:p>
          </p:txBody>
        </p:sp>
      </p:grpSp>
      <p:sp>
        <p:nvSpPr>
          <p:cNvPr name="TextBox 5" id="5"/>
          <p:cNvSpPr txBox="true"/>
          <p:nvPr/>
        </p:nvSpPr>
        <p:spPr>
          <a:xfrm rot="0">
            <a:off x="939187" y="1085167"/>
            <a:ext cx="57028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About Gem5</a:t>
            </a:r>
          </a:p>
        </p:txBody>
      </p:sp>
      <p:sp>
        <p:nvSpPr>
          <p:cNvPr name="TextBox 6" id="6"/>
          <p:cNvSpPr txBox="true"/>
          <p:nvPr/>
        </p:nvSpPr>
        <p:spPr>
          <a:xfrm rot="0">
            <a:off x="1056846" y="2944535"/>
            <a:ext cx="10025392" cy="7167245"/>
          </a:xfrm>
          <a:prstGeom prst="rect">
            <a:avLst/>
          </a:prstGeom>
        </p:spPr>
        <p:txBody>
          <a:bodyPr anchor="t" rtlCol="false" tIns="0" lIns="0" bIns="0" rIns="0">
            <a:spAutoFit/>
          </a:bodyPr>
          <a:lstStyle/>
          <a:p>
            <a:pPr algn="l" marL="561341" indent="-280670" lvl="1">
              <a:lnSpc>
                <a:spcPts val="4420"/>
              </a:lnSpc>
              <a:buFont typeface="Arial"/>
              <a:buChar char="•"/>
            </a:pPr>
            <a:r>
              <a:rPr lang="en-US" sz="2600">
                <a:solidFill>
                  <a:srgbClr val="0F4662"/>
                </a:solidFill>
                <a:latin typeface="Quicksand"/>
                <a:ea typeface="Quicksand"/>
                <a:cs typeface="Quicksand"/>
                <a:sym typeface="Quicksand"/>
              </a:rPr>
              <a:t>ISA Support: Models a wide range of ISAs.</a:t>
            </a:r>
          </a:p>
          <a:p>
            <a:pPr algn="l" marL="561341" indent="-280670" lvl="1">
              <a:lnSpc>
                <a:spcPts val="4420"/>
              </a:lnSpc>
              <a:buFont typeface="Arial"/>
              <a:buChar char="•"/>
            </a:pPr>
            <a:r>
              <a:rPr lang="en-US" sz="2600">
                <a:solidFill>
                  <a:srgbClr val="0F4662"/>
                </a:solidFill>
                <a:latin typeface="Quicksand"/>
                <a:ea typeface="Quicksand"/>
                <a:cs typeface="Quicksand"/>
                <a:sym typeface="Quicksand"/>
              </a:rPr>
              <a:t>Modularity: Users can add new models or replace existing ones using C++.</a:t>
            </a:r>
          </a:p>
          <a:p>
            <a:pPr algn="l" marL="561341" indent="-280670" lvl="1">
              <a:lnSpc>
                <a:spcPts val="4420"/>
              </a:lnSpc>
              <a:buFont typeface="Arial"/>
              <a:buChar char="•"/>
            </a:pPr>
            <a:r>
              <a:rPr lang="en-US" sz="2600">
                <a:solidFill>
                  <a:srgbClr val="0F4662"/>
                </a:solidFill>
                <a:latin typeface="Quicksand"/>
                <a:ea typeface="Quicksand"/>
                <a:cs typeface="Quicksand"/>
                <a:sym typeface="Quicksand"/>
              </a:rPr>
              <a:t>Simulation Modes:</a:t>
            </a:r>
          </a:p>
          <a:p>
            <a:pPr algn="l" marL="561341" indent="-280670" lvl="1">
              <a:lnSpc>
                <a:spcPts val="4420"/>
              </a:lnSpc>
              <a:buFont typeface="Arial"/>
              <a:buChar char="•"/>
            </a:pPr>
            <a:r>
              <a:rPr lang="en-US" sz="2600">
                <a:solidFill>
                  <a:srgbClr val="0F4662"/>
                </a:solidFill>
                <a:latin typeface="Quicksand"/>
                <a:ea typeface="Quicksand"/>
                <a:cs typeface="Quicksand"/>
                <a:sym typeface="Quicksand"/>
              </a:rPr>
              <a:t>Full System (FS): Simulates the entire system, including hardware and OS.</a:t>
            </a:r>
          </a:p>
          <a:p>
            <a:pPr algn="l" marL="561341" indent="-280670" lvl="1">
              <a:lnSpc>
                <a:spcPts val="4420"/>
              </a:lnSpc>
              <a:buFont typeface="Arial"/>
              <a:buChar char="•"/>
            </a:pPr>
            <a:r>
              <a:rPr lang="en-US" sz="2600">
                <a:solidFill>
                  <a:srgbClr val="0F4662"/>
                </a:solidFill>
                <a:latin typeface="Quicksand"/>
                <a:ea typeface="Quicksand"/>
                <a:cs typeface="Quicksand"/>
                <a:sym typeface="Quicksand"/>
              </a:rPr>
              <a:t>System Call Emulation (SE): Simulates user-space programs.</a:t>
            </a:r>
          </a:p>
          <a:p>
            <a:pPr algn="l" marL="561341" indent="-280670" lvl="1">
              <a:lnSpc>
                <a:spcPts val="4420"/>
              </a:lnSpc>
              <a:buFont typeface="Arial"/>
              <a:buChar char="•"/>
            </a:pPr>
            <a:r>
              <a:rPr lang="en-US" sz="2600">
                <a:solidFill>
                  <a:srgbClr val="0F4662"/>
                </a:solidFill>
                <a:latin typeface="Quicksand"/>
                <a:ea typeface="Quicksand"/>
                <a:cs typeface="Quicksand"/>
                <a:sym typeface="Quicksand"/>
              </a:rPr>
              <a:t>Detailed Memory Hierarchies: Includes private and shared caches, DRAM models.</a:t>
            </a:r>
          </a:p>
          <a:p>
            <a:pPr algn="l" marL="561341" indent="-280670" lvl="1">
              <a:lnSpc>
                <a:spcPts val="4420"/>
              </a:lnSpc>
              <a:buFont typeface="Arial"/>
              <a:buChar char="•"/>
            </a:pPr>
            <a:r>
              <a:rPr lang="en-US" sz="2600">
                <a:solidFill>
                  <a:srgbClr val="0F4662"/>
                </a:solidFill>
                <a:latin typeface="Quicksand"/>
                <a:ea typeface="Quicksand"/>
                <a:cs typeface="Quicksand"/>
                <a:sym typeface="Quicksand"/>
              </a:rPr>
              <a:t>Interconnects: Models networks-on-chip (NoCs) and interconnections.</a:t>
            </a:r>
          </a:p>
          <a:p>
            <a:pPr algn="l">
              <a:lnSpc>
                <a:spcPts val="4420"/>
              </a:lnSpc>
            </a:pPr>
          </a:p>
          <a:p>
            <a:pPr algn="l">
              <a:lnSpc>
                <a:spcPts val="4420"/>
              </a:lnSpc>
            </a:pPr>
          </a:p>
        </p:txBody>
      </p:sp>
      <p:sp>
        <p:nvSpPr>
          <p:cNvPr name="TextBox 7" id="7"/>
          <p:cNvSpPr txBox="true"/>
          <p:nvPr/>
        </p:nvSpPr>
        <p:spPr>
          <a:xfrm rot="0">
            <a:off x="1028700" y="2340606"/>
            <a:ext cx="10362511" cy="49085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Features:</a:t>
            </a:r>
          </a:p>
        </p:txBody>
      </p:sp>
      <p:grpSp>
        <p:nvGrpSpPr>
          <p:cNvPr name="Group 8" id="8"/>
          <p:cNvGrpSpPr/>
          <p:nvPr/>
        </p:nvGrpSpPr>
        <p:grpSpPr>
          <a:xfrm rot="0">
            <a:off x="12195291" y="1057251"/>
            <a:ext cx="4355687" cy="4086249"/>
            <a:chOff x="0" y="0"/>
            <a:chExt cx="674810" cy="633067"/>
          </a:xfrm>
        </p:grpSpPr>
        <p:sp>
          <p:nvSpPr>
            <p:cNvPr name="Freeform 9" id="9"/>
            <p:cNvSpPr/>
            <p:nvPr/>
          </p:nvSpPr>
          <p:spPr>
            <a:xfrm flipH="false" flipV="false" rot="0">
              <a:off x="0" y="0"/>
              <a:ext cx="674810" cy="633067"/>
            </a:xfrm>
            <a:custGeom>
              <a:avLst/>
              <a:gdLst/>
              <a:ahLst/>
              <a:cxnLst/>
              <a:rect r="r" b="b" t="t" l="l"/>
              <a:pathLst>
                <a:path h="633067" w="674810">
                  <a:moveTo>
                    <a:pt x="40881" y="0"/>
                  </a:moveTo>
                  <a:lnTo>
                    <a:pt x="633929" y="0"/>
                  </a:lnTo>
                  <a:cubicBezTo>
                    <a:pt x="644771" y="0"/>
                    <a:pt x="655169" y="4307"/>
                    <a:pt x="662836" y="11974"/>
                  </a:cubicBezTo>
                  <a:cubicBezTo>
                    <a:pt x="670503" y="19640"/>
                    <a:pt x="674810" y="30039"/>
                    <a:pt x="674810" y="40881"/>
                  </a:cubicBezTo>
                  <a:lnTo>
                    <a:pt x="674810" y="592186"/>
                  </a:lnTo>
                  <a:cubicBezTo>
                    <a:pt x="674810" y="603028"/>
                    <a:pt x="670503" y="613426"/>
                    <a:pt x="662836" y="621093"/>
                  </a:cubicBezTo>
                  <a:cubicBezTo>
                    <a:pt x="655169" y="628760"/>
                    <a:pt x="644771" y="633067"/>
                    <a:pt x="633929" y="633067"/>
                  </a:cubicBezTo>
                  <a:lnTo>
                    <a:pt x="40881" y="633067"/>
                  </a:lnTo>
                  <a:cubicBezTo>
                    <a:pt x="30039" y="633067"/>
                    <a:pt x="19640" y="628760"/>
                    <a:pt x="11974" y="621093"/>
                  </a:cubicBezTo>
                  <a:cubicBezTo>
                    <a:pt x="4307" y="613426"/>
                    <a:pt x="0" y="603028"/>
                    <a:pt x="0" y="592186"/>
                  </a:cubicBezTo>
                  <a:lnTo>
                    <a:pt x="0" y="40881"/>
                  </a:lnTo>
                  <a:cubicBezTo>
                    <a:pt x="0" y="30039"/>
                    <a:pt x="4307" y="19640"/>
                    <a:pt x="11974" y="11974"/>
                  </a:cubicBezTo>
                  <a:cubicBezTo>
                    <a:pt x="19640" y="4307"/>
                    <a:pt x="30039" y="0"/>
                    <a:pt x="40881" y="0"/>
                  </a:cubicBezTo>
                  <a:close/>
                </a:path>
              </a:pathLst>
            </a:custGeom>
            <a:blipFill>
              <a:blip r:embed="rId2"/>
              <a:stretch>
                <a:fillRect l="0" t="-7738" r="0" b="-7738"/>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4578462" y="0"/>
            <a:ext cx="3709538" cy="10287000"/>
            <a:chOff x="0" y="0"/>
            <a:chExt cx="976998" cy="2709333"/>
          </a:xfrm>
        </p:grpSpPr>
        <p:sp>
          <p:nvSpPr>
            <p:cNvPr name="Freeform 3" id="3"/>
            <p:cNvSpPr/>
            <p:nvPr/>
          </p:nvSpPr>
          <p:spPr>
            <a:xfrm flipH="false" flipV="false" rot="0">
              <a:off x="0" y="0"/>
              <a:ext cx="976998" cy="2709333"/>
            </a:xfrm>
            <a:custGeom>
              <a:avLst/>
              <a:gdLst/>
              <a:ahLst/>
              <a:cxnLst/>
              <a:rect r="r" b="b" t="t" l="l"/>
              <a:pathLst>
                <a:path h="2709333" w="976998">
                  <a:moveTo>
                    <a:pt x="0" y="0"/>
                  </a:moveTo>
                  <a:lnTo>
                    <a:pt x="976998" y="0"/>
                  </a:lnTo>
                  <a:lnTo>
                    <a:pt x="976998" y="2709333"/>
                  </a:lnTo>
                  <a:lnTo>
                    <a:pt x="0" y="2709333"/>
                  </a:lnTo>
                  <a:close/>
                </a:path>
              </a:pathLst>
            </a:custGeom>
            <a:solidFill>
              <a:srgbClr val="7994A0"/>
            </a:solidFill>
          </p:spPr>
        </p:sp>
        <p:sp>
          <p:nvSpPr>
            <p:cNvPr name="TextBox 4" id="4"/>
            <p:cNvSpPr txBox="true"/>
            <p:nvPr/>
          </p:nvSpPr>
          <p:spPr>
            <a:xfrm>
              <a:off x="0" y="-123825"/>
              <a:ext cx="976998" cy="2833158"/>
            </a:xfrm>
            <a:prstGeom prst="rect">
              <a:avLst/>
            </a:prstGeom>
          </p:spPr>
          <p:txBody>
            <a:bodyPr anchor="ctr" rtlCol="false" tIns="50800" lIns="50800" bIns="50800" rIns="50800"/>
            <a:lstStyle/>
            <a:p>
              <a:pPr algn="ctr">
                <a:lnSpc>
                  <a:spcPts val="4079"/>
                </a:lnSpc>
              </a:pPr>
            </a:p>
          </p:txBody>
        </p:sp>
      </p:grpSp>
      <p:sp>
        <p:nvSpPr>
          <p:cNvPr name="Freeform 5" id="5"/>
          <p:cNvSpPr/>
          <p:nvPr/>
        </p:nvSpPr>
        <p:spPr>
          <a:xfrm flipH="false" flipV="false" rot="0">
            <a:off x="9993519" y="0"/>
            <a:ext cx="7937349" cy="5277582"/>
          </a:xfrm>
          <a:custGeom>
            <a:avLst/>
            <a:gdLst/>
            <a:ahLst/>
            <a:cxnLst/>
            <a:rect r="r" b="b" t="t" l="l"/>
            <a:pathLst>
              <a:path h="5277582" w="7937349">
                <a:moveTo>
                  <a:pt x="0" y="0"/>
                </a:moveTo>
                <a:lnTo>
                  <a:pt x="7937349" y="0"/>
                </a:lnTo>
                <a:lnTo>
                  <a:pt x="7937349" y="5277582"/>
                </a:lnTo>
                <a:lnTo>
                  <a:pt x="0" y="5277582"/>
                </a:lnTo>
                <a:lnTo>
                  <a:pt x="0" y="0"/>
                </a:lnTo>
                <a:close/>
              </a:path>
            </a:pathLst>
          </a:custGeom>
          <a:blipFill>
            <a:blip r:embed="rId2"/>
            <a:stretch>
              <a:fillRect l="0" t="0" r="0" b="0"/>
            </a:stretch>
          </a:blipFill>
        </p:spPr>
      </p:sp>
      <p:sp>
        <p:nvSpPr>
          <p:cNvPr name="Freeform 6" id="6"/>
          <p:cNvSpPr/>
          <p:nvPr/>
        </p:nvSpPr>
        <p:spPr>
          <a:xfrm flipH="false" flipV="false" rot="0">
            <a:off x="9935594" y="4932390"/>
            <a:ext cx="8053198" cy="5354610"/>
          </a:xfrm>
          <a:custGeom>
            <a:avLst/>
            <a:gdLst/>
            <a:ahLst/>
            <a:cxnLst/>
            <a:rect r="r" b="b" t="t" l="l"/>
            <a:pathLst>
              <a:path h="5354610" w="8053198">
                <a:moveTo>
                  <a:pt x="0" y="0"/>
                </a:moveTo>
                <a:lnTo>
                  <a:pt x="8053198" y="0"/>
                </a:lnTo>
                <a:lnTo>
                  <a:pt x="8053198" y="5354610"/>
                </a:lnTo>
                <a:lnTo>
                  <a:pt x="0" y="5354610"/>
                </a:lnTo>
                <a:lnTo>
                  <a:pt x="0" y="0"/>
                </a:lnTo>
                <a:close/>
              </a:path>
            </a:pathLst>
          </a:custGeom>
          <a:blipFill>
            <a:blip r:embed="rId3"/>
            <a:stretch>
              <a:fillRect l="0" t="0" r="0" b="0"/>
            </a:stretch>
          </a:blipFill>
        </p:spPr>
      </p:sp>
      <p:sp>
        <p:nvSpPr>
          <p:cNvPr name="TextBox 7" id="7"/>
          <p:cNvSpPr txBox="true"/>
          <p:nvPr/>
        </p:nvSpPr>
        <p:spPr>
          <a:xfrm rot="0">
            <a:off x="1028700" y="-19361"/>
            <a:ext cx="57028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Building Gem5</a:t>
            </a:r>
          </a:p>
        </p:txBody>
      </p:sp>
      <p:sp>
        <p:nvSpPr>
          <p:cNvPr name="TextBox 8" id="8"/>
          <p:cNvSpPr txBox="true"/>
          <p:nvPr/>
        </p:nvSpPr>
        <p:spPr>
          <a:xfrm rot="0">
            <a:off x="1028700" y="1850759"/>
            <a:ext cx="8507408" cy="8341302"/>
          </a:xfrm>
          <a:prstGeom prst="rect">
            <a:avLst/>
          </a:prstGeom>
        </p:spPr>
        <p:txBody>
          <a:bodyPr anchor="t" rtlCol="false" tIns="0" lIns="0" bIns="0" rIns="0">
            <a:spAutoFit/>
          </a:bodyPr>
          <a:lstStyle/>
          <a:p>
            <a:pPr algn="l" marL="526993" indent="-263497" lvl="1">
              <a:lnSpc>
                <a:spcPts val="4149"/>
              </a:lnSpc>
              <a:buFont typeface="Arial"/>
              <a:buChar char="•"/>
            </a:pPr>
            <a:r>
              <a:rPr lang="en-US" sz="2440">
                <a:solidFill>
                  <a:srgbClr val="0F4662"/>
                </a:solidFill>
                <a:latin typeface="Quicksand"/>
                <a:ea typeface="Quicksand"/>
                <a:cs typeface="Quicksand"/>
                <a:sym typeface="Quicksand"/>
              </a:rPr>
              <a:t>Clone the gem5 repository from </a:t>
            </a:r>
            <a:r>
              <a:rPr lang="en-US" sz="2440" u="sng">
                <a:solidFill>
                  <a:srgbClr val="0F4662"/>
                </a:solidFill>
                <a:latin typeface="Quicksand"/>
                <a:ea typeface="Quicksand"/>
                <a:cs typeface="Quicksand"/>
                <a:sym typeface="Quicksand"/>
                <a:hlinkClick r:id="rId4" tooltip="https://github.com/gem5/gem5"/>
              </a:rPr>
              <a:t>Gem5</a:t>
            </a:r>
            <a:r>
              <a:rPr lang="en-US" sz="2440">
                <a:solidFill>
                  <a:srgbClr val="0F4662"/>
                </a:solidFill>
                <a:latin typeface="Quicksand"/>
                <a:ea typeface="Quicksand"/>
                <a:cs typeface="Quicksand"/>
                <a:sym typeface="Quicksand"/>
              </a:rPr>
              <a:t> using “git clone https://github.com/gem5/gem5.git”</a:t>
            </a:r>
          </a:p>
          <a:p>
            <a:pPr algn="l" marL="526993" indent="-263497" lvl="1">
              <a:lnSpc>
                <a:spcPts val="4149"/>
              </a:lnSpc>
              <a:buFont typeface="Arial"/>
              <a:buChar char="•"/>
            </a:pPr>
            <a:r>
              <a:rPr lang="en-US" sz="2440">
                <a:solidFill>
                  <a:srgbClr val="0F4662"/>
                </a:solidFill>
                <a:latin typeface="Quicksand"/>
                <a:ea typeface="Quicksand"/>
                <a:cs typeface="Quicksand"/>
                <a:sym typeface="Quicksand"/>
              </a:rPr>
              <a:t>Install prerequisites like Python, pydot, scons, m5, six, matplotlib, gcc/g++, make, cmake, wget, git etc.</a:t>
            </a:r>
          </a:p>
          <a:p>
            <a:pPr algn="l" marL="526993" indent="-263497" lvl="1">
              <a:lnSpc>
                <a:spcPts val="4149"/>
              </a:lnSpc>
              <a:buFont typeface="Arial"/>
              <a:buChar char="•"/>
            </a:pPr>
            <a:r>
              <a:rPr lang="en-US" sz="2440">
                <a:solidFill>
                  <a:srgbClr val="0F4662"/>
                </a:solidFill>
                <a:latin typeface="Quicksand"/>
                <a:ea typeface="Quicksand"/>
                <a:cs typeface="Quicksand"/>
                <a:sym typeface="Quicksand"/>
              </a:rPr>
              <a:t>Using X86 and Mesi_Two_Level Protocol (as required in the project).</a:t>
            </a:r>
          </a:p>
          <a:p>
            <a:pPr algn="l" marL="526993" indent="-263497" lvl="1">
              <a:lnSpc>
                <a:spcPts val="4149"/>
              </a:lnSpc>
              <a:buFont typeface="Arial"/>
              <a:buChar char="•"/>
            </a:pPr>
            <a:r>
              <a:rPr lang="en-US" sz="2440">
                <a:solidFill>
                  <a:srgbClr val="0F4662"/>
                </a:solidFill>
                <a:latin typeface="Quicksand"/>
                <a:ea typeface="Quicksand"/>
                <a:cs typeface="Quicksand"/>
                <a:sym typeface="Quicksand"/>
              </a:rPr>
              <a:t>Build gem5 using: “scons build/X86/gem5.opt PROTOCOL=Mesi_Two_Level -j($nproc)” </a:t>
            </a:r>
          </a:p>
          <a:p>
            <a:pPr algn="l" marL="526993" indent="-263497" lvl="1">
              <a:lnSpc>
                <a:spcPts val="4149"/>
              </a:lnSpc>
              <a:buFont typeface="Arial"/>
              <a:buChar char="•"/>
            </a:pPr>
            <a:r>
              <a:rPr lang="en-US" sz="2440">
                <a:solidFill>
                  <a:srgbClr val="0F4662"/>
                </a:solidFill>
                <a:latin typeface="Quicksand"/>
                <a:ea typeface="Quicksand"/>
                <a:cs typeface="Quicksand"/>
                <a:sym typeface="Quicksand"/>
              </a:rPr>
              <a:t>scons: Runs the SCons build system, which gem5 uses to compile its source code.</a:t>
            </a:r>
          </a:p>
          <a:p>
            <a:pPr algn="l" marL="526993" indent="-263497" lvl="1">
              <a:lnSpc>
                <a:spcPts val="4149"/>
              </a:lnSpc>
              <a:buFont typeface="Arial"/>
              <a:buChar char="•"/>
            </a:pPr>
            <a:r>
              <a:rPr lang="en-US" sz="2440">
                <a:solidFill>
                  <a:srgbClr val="0F4662"/>
                </a:solidFill>
                <a:latin typeface="Quicksand"/>
                <a:ea typeface="Quicksand"/>
                <a:cs typeface="Quicksand"/>
                <a:sym typeface="Quicksand"/>
              </a:rPr>
              <a:t>gem5.opt: Optimized version of the simulator (recommended for running simulations).</a:t>
            </a:r>
          </a:p>
          <a:p>
            <a:pPr algn="l" marL="526993" indent="-263497" lvl="1">
              <a:lnSpc>
                <a:spcPts val="4149"/>
              </a:lnSpc>
              <a:buFont typeface="Arial"/>
              <a:buChar char="•"/>
            </a:pPr>
            <a:r>
              <a:rPr lang="en-US" sz="2440">
                <a:solidFill>
                  <a:srgbClr val="0F4662"/>
                </a:solidFill>
                <a:latin typeface="Quicksand"/>
                <a:ea typeface="Quicksand"/>
                <a:cs typeface="Quicksand"/>
                <a:sym typeface="Quicksand"/>
              </a:rPr>
              <a:t>gem5.debug: Debug version (useful for development and debugging).</a:t>
            </a:r>
          </a:p>
          <a:p>
            <a:pPr algn="l" marL="526993" indent="-263497" lvl="1">
              <a:lnSpc>
                <a:spcPts val="4149"/>
              </a:lnSpc>
              <a:buFont typeface="Arial"/>
              <a:buChar char="•"/>
            </a:pPr>
            <a:r>
              <a:rPr lang="en-US" sz="2440">
                <a:solidFill>
                  <a:srgbClr val="0F4662"/>
                </a:solidFill>
                <a:latin typeface="Quicksand"/>
                <a:ea typeface="Quicksand"/>
                <a:cs typeface="Quicksand"/>
                <a:sym typeface="Quicksand"/>
              </a:rPr>
              <a:t>-j$(nproc) flag instructs scons to spawn as many parallel jobs as total CPU cores for faster compilation.</a:t>
            </a:r>
          </a:p>
        </p:txBody>
      </p:sp>
      <p:sp>
        <p:nvSpPr>
          <p:cNvPr name="TextBox 9" id="9"/>
          <p:cNvSpPr txBox="true"/>
          <p:nvPr/>
        </p:nvSpPr>
        <p:spPr>
          <a:xfrm rot="0">
            <a:off x="1118213" y="1236079"/>
            <a:ext cx="10362511" cy="49085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Installing Gem5:</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4578462" y="0"/>
            <a:ext cx="3709538" cy="10287000"/>
            <a:chOff x="0" y="0"/>
            <a:chExt cx="976998" cy="2709333"/>
          </a:xfrm>
        </p:grpSpPr>
        <p:sp>
          <p:nvSpPr>
            <p:cNvPr name="Freeform 3" id="3"/>
            <p:cNvSpPr/>
            <p:nvPr/>
          </p:nvSpPr>
          <p:spPr>
            <a:xfrm flipH="false" flipV="false" rot="0">
              <a:off x="0" y="0"/>
              <a:ext cx="976998" cy="2709333"/>
            </a:xfrm>
            <a:custGeom>
              <a:avLst/>
              <a:gdLst/>
              <a:ahLst/>
              <a:cxnLst/>
              <a:rect r="r" b="b" t="t" l="l"/>
              <a:pathLst>
                <a:path h="2709333" w="976998">
                  <a:moveTo>
                    <a:pt x="0" y="0"/>
                  </a:moveTo>
                  <a:lnTo>
                    <a:pt x="976998" y="0"/>
                  </a:lnTo>
                  <a:lnTo>
                    <a:pt x="976998" y="2709333"/>
                  </a:lnTo>
                  <a:lnTo>
                    <a:pt x="0" y="2709333"/>
                  </a:lnTo>
                  <a:close/>
                </a:path>
              </a:pathLst>
            </a:custGeom>
            <a:solidFill>
              <a:srgbClr val="7994A0"/>
            </a:solidFill>
          </p:spPr>
        </p:sp>
        <p:sp>
          <p:nvSpPr>
            <p:cNvPr name="TextBox 4" id="4"/>
            <p:cNvSpPr txBox="true"/>
            <p:nvPr/>
          </p:nvSpPr>
          <p:spPr>
            <a:xfrm>
              <a:off x="0" y="-123825"/>
              <a:ext cx="976998" cy="2833158"/>
            </a:xfrm>
            <a:prstGeom prst="rect">
              <a:avLst/>
            </a:prstGeom>
          </p:spPr>
          <p:txBody>
            <a:bodyPr anchor="ctr" rtlCol="false" tIns="50800" lIns="50800" bIns="50800" rIns="50800"/>
            <a:lstStyle/>
            <a:p>
              <a:pPr algn="ctr">
                <a:lnSpc>
                  <a:spcPts val="4079"/>
                </a:lnSpc>
              </a:pPr>
            </a:p>
          </p:txBody>
        </p:sp>
      </p:grpSp>
      <p:sp>
        <p:nvSpPr>
          <p:cNvPr name="Freeform 5" id="5"/>
          <p:cNvSpPr/>
          <p:nvPr/>
        </p:nvSpPr>
        <p:spPr>
          <a:xfrm flipH="false" flipV="false" rot="0">
            <a:off x="9607413" y="2257618"/>
            <a:ext cx="8680587" cy="5771765"/>
          </a:xfrm>
          <a:custGeom>
            <a:avLst/>
            <a:gdLst/>
            <a:ahLst/>
            <a:cxnLst/>
            <a:rect r="r" b="b" t="t" l="l"/>
            <a:pathLst>
              <a:path h="5771765" w="8680587">
                <a:moveTo>
                  <a:pt x="0" y="0"/>
                </a:moveTo>
                <a:lnTo>
                  <a:pt x="8680587" y="0"/>
                </a:lnTo>
                <a:lnTo>
                  <a:pt x="8680587" y="5771764"/>
                </a:lnTo>
                <a:lnTo>
                  <a:pt x="0" y="5771764"/>
                </a:lnTo>
                <a:lnTo>
                  <a:pt x="0" y="0"/>
                </a:lnTo>
                <a:close/>
              </a:path>
            </a:pathLst>
          </a:custGeom>
          <a:blipFill>
            <a:blip r:embed="rId2"/>
            <a:stretch>
              <a:fillRect l="0" t="0" r="0" b="0"/>
            </a:stretch>
          </a:blipFill>
        </p:spPr>
      </p:sp>
      <p:sp>
        <p:nvSpPr>
          <p:cNvPr name="TextBox 6" id="6"/>
          <p:cNvSpPr txBox="true"/>
          <p:nvPr/>
        </p:nvSpPr>
        <p:spPr>
          <a:xfrm rot="0">
            <a:off x="1028700" y="-19361"/>
            <a:ext cx="57028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Building Gem5</a:t>
            </a:r>
          </a:p>
        </p:txBody>
      </p:sp>
      <p:sp>
        <p:nvSpPr>
          <p:cNvPr name="TextBox 7" id="7"/>
          <p:cNvSpPr txBox="true"/>
          <p:nvPr/>
        </p:nvSpPr>
        <p:spPr>
          <a:xfrm rot="0">
            <a:off x="1028700" y="1850759"/>
            <a:ext cx="8507408" cy="7293552"/>
          </a:xfrm>
          <a:prstGeom prst="rect">
            <a:avLst/>
          </a:prstGeom>
        </p:spPr>
        <p:txBody>
          <a:bodyPr anchor="t" rtlCol="false" tIns="0" lIns="0" bIns="0" rIns="0">
            <a:spAutoFit/>
          </a:bodyPr>
          <a:lstStyle/>
          <a:p>
            <a:pPr algn="l" marL="526993" indent="-263497" lvl="1">
              <a:lnSpc>
                <a:spcPts val="4149"/>
              </a:lnSpc>
              <a:buFont typeface="Arial"/>
              <a:buChar char="•"/>
            </a:pPr>
            <a:r>
              <a:rPr lang="en-US" sz="2440">
                <a:solidFill>
                  <a:srgbClr val="0F4662"/>
                </a:solidFill>
                <a:latin typeface="Quicksand"/>
                <a:ea typeface="Quicksand"/>
                <a:cs typeface="Quicksand"/>
                <a:sym typeface="Quicksand"/>
              </a:rPr>
              <a:t>Configuration Script: “/configs/learning_gem5/part1/simple.py”</a:t>
            </a:r>
          </a:p>
          <a:p>
            <a:pPr algn="l" marL="526993" indent="-263497" lvl="1">
              <a:lnSpc>
                <a:spcPts val="4149"/>
              </a:lnSpc>
              <a:buFont typeface="Arial"/>
              <a:buChar char="•"/>
            </a:pPr>
            <a:r>
              <a:rPr lang="en-US" sz="2440">
                <a:solidFill>
                  <a:srgbClr val="0F4662"/>
                </a:solidFill>
                <a:latin typeface="Quicksand"/>
                <a:ea typeface="Quicksand"/>
                <a:cs typeface="Quicksand"/>
                <a:sym typeface="Quicksand"/>
              </a:rPr>
              <a:t>This is a pre-built script for syscall emulation mode that handles basic system configuration.</a:t>
            </a:r>
          </a:p>
          <a:p>
            <a:pPr algn="l" marL="526993" indent="-263497" lvl="1">
              <a:lnSpc>
                <a:spcPts val="4149"/>
              </a:lnSpc>
              <a:buFont typeface="Arial"/>
              <a:buChar char="•"/>
            </a:pPr>
            <a:r>
              <a:rPr lang="en-US" sz="2440">
                <a:solidFill>
                  <a:srgbClr val="0F4662"/>
                </a:solidFill>
                <a:latin typeface="Quicksand"/>
                <a:ea typeface="Quicksand"/>
                <a:cs typeface="Quicksand"/>
                <a:sym typeface="Quicksand"/>
              </a:rPr>
              <a:t>Hello World Binary: “tests/test-progs/hello/bin/x86/linux/hello” is  a Pre-compiled binary for x86 Simple "Hello World" program.</a:t>
            </a:r>
          </a:p>
          <a:p>
            <a:pPr algn="l">
              <a:lnSpc>
                <a:spcPts val="4149"/>
              </a:lnSpc>
            </a:pPr>
          </a:p>
          <a:p>
            <a:pPr algn="l">
              <a:lnSpc>
                <a:spcPts val="4149"/>
              </a:lnSpc>
            </a:pPr>
            <a:r>
              <a:rPr lang="en-US" sz="2440" b="true">
                <a:solidFill>
                  <a:srgbClr val="0F4662"/>
                </a:solidFill>
                <a:latin typeface="Quicksand Bold"/>
                <a:ea typeface="Quicksand Bold"/>
                <a:cs typeface="Quicksand Bold"/>
                <a:sym typeface="Quicksand Bold"/>
              </a:rPr>
              <a:t>What's Happening Behind the Scenes:</a:t>
            </a:r>
          </a:p>
          <a:p>
            <a:pPr algn="l" marL="526993" indent="-263497" lvl="1">
              <a:lnSpc>
                <a:spcPts val="4149"/>
              </a:lnSpc>
              <a:buFont typeface="Arial"/>
              <a:buChar char="•"/>
            </a:pPr>
            <a:r>
              <a:rPr lang="en-US" sz="2440">
                <a:solidFill>
                  <a:srgbClr val="0F4662"/>
                </a:solidFill>
                <a:latin typeface="Quicksand"/>
                <a:ea typeface="Quicksand"/>
                <a:cs typeface="Quicksand"/>
                <a:sym typeface="Quicksand"/>
              </a:rPr>
              <a:t>Gem5 loads the system configuration from simple.py</a:t>
            </a:r>
          </a:p>
          <a:p>
            <a:pPr algn="l" marL="526993" indent="-263497" lvl="1">
              <a:lnSpc>
                <a:spcPts val="4149"/>
              </a:lnSpc>
              <a:buFont typeface="Arial"/>
              <a:buChar char="•"/>
            </a:pPr>
            <a:r>
              <a:rPr lang="en-US" sz="2440">
                <a:solidFill>
                  <a:srgbClr val="0F4662"/>
                </a:solidFill>
                <a:latin typeface="Quicksand"/>
                <a:ea typeface="Quicksand"/>
                <a:cs typeface="Quicksand"/>
                <a:sym typeface="Quicksand"/>
              </a:rPr>
              <a:t>Creates a simple CPU with memory system</a:t>
            </a:r>
          </a:p>
          <a:p>
            <a:pPr algn="l" marL="526993" indent="-263497" lvl="1">
              <a:lnSpc>
                <a:spcPts val="4149"/>
              </a:lnSpc>
              <a:buFont typeface="Arial"/>
              <a:buChar char="•"/>
            </a:pPr>
            <a:r>
              <a:rPr lang="en-US" sz="2440">
                <a:solidFill>
                  <a:srgbClr val="0F4662"/>
                </a:solidFill>
                <a:latin typeface="Quicksand"/>
                <a:ea typeface="Quicksand"/>
                <a:cs typeface="Quicksand"/>
                <a:sym typeface="Quicksand"/>
              </a:rPr>
              <a:t>Loads the hello binary into simulated memory</a:t>
            </a:r>
          </a:p>
          <a:p>
            <a:pPr algn="l" marL="526993" indent="-263497" lvl="1">
              <a:lnSpc>
                <a:spcPts val="4149"/>
              </a:lnSpc>
              <a:buFont typeface="Arial"/>
              <a:buChar char="•"/>
            </a:pPr>
            <a:r>
              <a:rPr lang="en-US" sz="2440">
                <a:solidFill>
                  <a:srgbClr val="0F4662"/>
                </a:solidFill>
                <a:latin typeface="Quicksand"/>
                <a:ea typeface="Quicksand"/>
                <a:cs typeface="Quicksand"/>
                <a:sym typeface="Quicksand"/>
              </a:rPr>
              <a:t>Executes the program</a:t>
            </a:r>
          </a:p>
          <a:p>
            <a:pPr algn="l" marL="526993" indent="-263497" lvl="1">
              <a:lnSpc>
                <a:spcPts val="4149"/>
              </a:lnSpc>
              <a:buFont typeface="Arial"/>
              <a:buChar char="•"/>
            </a:pPr>
            <a:r>
              <a:rPr lang="en-US" sz="2440">
                <a:solidFill>
                  <a:srgbClr val="0F4662"/>
                </a:solidFill>
                <a:latin typeface="Quicksand"/>
                <a:ea typeface="Quicksand"/>
                <a:cs typeface="Quicksand"/>
                <a:sym typeface="Quicksand"/>
              </a:rPr>
              <a:t>Outputs statistics and results</a:t>
            </a:r>
          </a:p>
        </p:txBody>
      </p:sp>
      <p:sp>
        <p:nvSpPr>
          <p:cNvPr name="TextBox 8" id="8"/>
          <p:cNvSpPr txBox="true"/>
          <p:nvPr/>
        </p:nvSpPr>
        <p:spPr>
          <a:xfrm rot="0">
            <a:off x="1118213" y="1236079"/>
            <a:ext cx="2761908" cy="49085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Running Gem5:</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028700" y="88964"/>
            <a:ext cx="57028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Building Gem5</a:t>
            </a:r>
          </a:p>
        </p:txBody>
      </p:sp>
      <p:sp>
        <p:nvSpPr>
          <p:cNvPr name="TextBox 3" id="3"/>
          <p:cNvSpPr txBox="true"/>
          <p:nvPr/>
        </p:nvSpPr>
        <p:spPr>
          <a:xfrm rot="0">
            <a:off x="1028700" y="1948657"/>
            <a:ext cx="8507408" cy="7686675"/>
          </a:xfrm>
          <a:prstGeom prst="rect">
            <a:avLst/>
          </a:prstGeom>
        </p:spPr>
        <p:txBody>
          <a:bodyPr anchor="t" rtlCol="false" tIns="0" lIns="0" bIns="0" rIns="0">
            <a:spAutoFit/>
          </a:bodyPr>
          <a:lstStyle/>
          <a:p>
            <a:pPr algn="l">
              <a:lnSpc>
                <a:spcPts val="4079"/>
              </a:lnSpc>
            </a:pPr>
            <a:r>
              <a:rPr lang="en-US" sz="2400" b="true">
                <a:solidFill>
                  <a:srgbClr val="0F4662"/>
                </a:solidFill>
                <a:latin typeface="Quicksand Bold"/>
                <a:ea typeface="Quicksand Bold"/>
                <a:cs typeface="Quicksand Bold"/>
                <a:sym typeface="Quicksand Bold"/>
              </a:rPr>
              <a:t>1. config.ini:</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Contains the configuration of the simulated system.</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Lists all SimObjects and their parameters.</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Useful for verifying the system's architecture, such as CPU type, memory hierarchy, and cache configuration.</a:t>
            </a:r>
          </a:p>
          <a:p>
            <a:pPr algn="l">
              <a:lnSpc>
                <a:spcPts val="4079"/>
              </a:lnSpc>
            </a:pPr>
            <a:r>
              <a:rPr lang="en-US" sz="2400" b="true">
                <a:solidFill>
                  <a:srgbClr val="0F4662"/>
                </a:solidFill>
                <a:latin typeface="Quicksand Bold"/>
                <a:ea typeface="Quicksand Bold"/>
                <a:cs typeface="Quicksand Bold"/>
                <a:sym typeface="Quicksand Bold"/>
              </a:rPr>
              <a:t>2. config.json:</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JSON version of the config.ini file.</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Easier to parse programmatically for automated analysis or debugging.</a:t>
            </a:r>
          </a:p>
          <a:p>
            <a:pPr algn="l">
              <a:lnSpc>
                <a:spcPts val="4079"/>
              </a:lnSpc>
            </a:pPr>
            <a:r>
              <a:rPr lang="en-US" sz="2400" b="true">
                <a:solidFill>
                  <a:srgbClr val="0F4662"/>
                </a:solidFill>
                <a:latin typeface="Quicksand Bold"/>
                <a:ea typeface="Quicksand Bold"/>
                <a:cs typeface="Quicksand Bold"/>
                <a:sym typeface="Quicksand Bold"/>
              </a:rPr>
              <a:t>3. stats.txt:</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Contains detailed statistics from the simulation.</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Includes information like IPC (instructions per cycle), cache hits/misses, memory latency, branch prediction accuracy, etc.</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Crucial for performance analysis.</a:t>
            </a:r>
          </a:p>
        </p:txBody>
      </p:sp>
      <p:sp>
        <p:nvSpPr>
          <p:cNvPr name="TextBox 4" id="4"/>
          <p:cNvSpPr txBox="true"/>
          <p:nvPr/>
        </p:nvSpPr>
        <p:spPr>
          <a:xfrm rot="0">
            <a:off x="1028700" y="1236079"/>
            <a:ext cx="5302708" cy="49085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Analysing m5out:</a:t>
            </a:r>
          </a:p>
        </p:txBody>
      </p:sp>
      <p:sp>
        <p:nvSpPr>
          <p:cNvPr name="TextBox 5" id="5"/>
          <p:cNvSpPr txBox="true"/>
          <p:nvPr/>
        </p:nvSpPr>
        <p:spPr>
          <a:xfrm rot="0">
            <a:off x="9780592" y="1948657"/>
            <a:ext cx="8243165" cy="7172325"/>
          </a:xfrm>
          <a:prstGeom prst="rect">
            <a:avLst/>
          </a:prstGeom>
        </p:spPr>
        <p:txBody>
          <a:bodyPr anchor="t" rtlCol="false" tIns="0" lIns="0" bIns="0" rIns="0">
            <a:spAutoFit/>
          </a:bodyPr>
          <a:lstStyle/>
          <a:p>
            <a:pPr algn="l">
              <a:lnSpc>
                <a:spcPts val="4079"/>
              </a:lnSpc>
            </a:pPr>
            <a:r>
              <a:rPr lang="en-US" sz="2400" b="true">
                <a:solidFill>
                  <a:srgbClr val="0F4662"/>
                </a:solidFill>
                <a:latin typeface="Quicksand Bold"/>
                <a:ea typeface="Quicksand Bold"/>
                <a:cs typeface="Quicksand Bold"/>
                <a:sym typeface="Quicksand Bold"/>
              </a:rPr>
              <a:t>4. config.dot:</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A graphical representation of the system configuration.</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Shows the hierarchy of SimObjects in the simulated system (e.g., CPUs, caches, memory).</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Useful for understanding how components are connected.</a:t>
            </a:r>
          </a:p>
          <a:p>
            <a:pPr algn="l">
              <a:lnSpc>
                <a:spcPts val="4079"/>
              </a:lnSpc>
            </a:pPr>
            <a:r>
              <a:rPr lang="en-US" sz="2400" b="true">
                <a:solidFill>
                  <a:srgbClr val="0F4662"/>
                </a:solidFill>
                <a:latin typeface="Quicksand Bold"/>
                <a:ea typeface="Quicksand Bold"/>
                <a:cs typeface="Quicksand Bold"/>
                <a:sym typeface="Quicksand Bold"/>
              </a:rPr>
              <a:t>5</a:t>
            </a:r>
            <a:r>
              <a:rPr lang="en-US" sz="2400" b="true">
                <a:solidFill>
                  <a:srgbClr val="0F4662"/>
                </a:solidFill>
                <a:latin typeface="Quicksand Bold"/>
                <a:ea typeface="Quicksand Bold"/>
                <a:cs typeface="Quicksand Bold"/>
                <a:sym typeface="Quicksand Bold"/>
              </a:rPr>
              <a:t>. config.system.ruby.dot:</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Visualizes the topology of the Ruby memory system.</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Shows how components like caches (L1, L2), memory controllers, and directory controllers are connected via interconnects (e.g., NoC or buses).</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Useful for understanding and debugging the memory system's design.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765328" y="3694060"/>
            <a:ext cx="14345114" cy="5114925"/>
          </a:xfrm>
          <a:prstGeom prst="rect">
            <a:avLst/>
          </a:prstGeom>
        </p:spPr>
        <p:txBody>
          <a:bodyPr anchor="t" rtlCol="false" tIns="0" lIns="0" bIns="0" rIns="0">
            <a:spAutoFit/>
          </a:bodyPr>
          <a:lstStyle/>
          <a:p>
            <a:pPr algn="ctr">
              <a:lnSpc>
                <a:spcPts val="4079"/>
              </a:lnSpc>
            </a:pPr>
          </a:p>
          <a:p>
            <a:pPr algn="ctr">
              <a:lnSpc>
                <a:spcPts val="4079"/>
              </a:lnSpc>
            </a:pPr>
            <a:r>
              <a:rPr lang="en-US" sz="2400">
                <a:solidFill>
                  <a:srgbClr val="0F4662"/>
                </a:solidFill>
                <a:latin typeface="Quicksand"/>
                <a:ea typeface="Quicksand"/>
                <a:cs typeface="Quicksand"/>
                <a:sym typeface="Quicksand"/>
              </a:rPr>
              <a:t>Efficient resource management is crucial for modern multi-core systems. This project focuses on enhancing an 8x8 Network-on-Chip (NoC) with private L1 caches, shared L2 caches, and dynamic buffer allocation at memory controllers using Gem5 Garnet.</a:t>
            </a:r>
          </a:p>
          <a:p>
            <a:pPr algn="ctr">
              <a:lnSpc>
                <a:spcPts val="4079"/>
              </a:lnSpc>
            </a:pPr>
            <a:r>
              <a:rPr lang="en-US" sz="2400">
                <a:solidFill>
                  <a:srgbClr val="0F4662"/>
                </a:solidFill>
                <a:latin typeface="Quicksand"/>
                <a:ea typeface="Quicksand"/>
                <a:cs typeface="Quicksand"/>
                <a:sym typeface="Quicksand"/>
              </a:rPr>
              <a:t>By analyzing real-time traffic patterns, memory controllers adjust buffer allocations every 100ms based on CPU request histories. A Python script computes optimal ratios, ensuring fair resource distribution and improved Quality of Service (QoS).</a:t>
            </a:r>
          </a:p>
          <a:p>
            <a:pPr algn="ctr">
              <a:lnSpc>
                <a:spcPts val="4079"/>
              </a:lnSpc>
            </a:pPr>
            <a:r>
              <a:rPr lang="en-US" sz="2400">
                <a:solidFill>
                  <a:srgbClr val="0F4662"/>
                </a:solidFill>
                <a:latin typeface="Quicksand"/>
                <a:ea typeface="Quicksand"/>
                <a:cs typeface="Quicksand"/>
                <a:sym typeface="Quicksand"/>
              </a:rPr>
              <a:t>This dynamic approach optimizes system performance, reduces latency, and demonstrates scalable communication for future multi-core architectures.</a:t>
            </a:r>
          </a:p>
          <a:p>
            <a:pPr algn="ctr" marL="0" indent="0" lvl="0">
              <a:lnSpc>
                <a:spcPts val="4079"/>
              </a:lnSpc>
            </a:pPr>
          </a:p>
        </p:txBody>
      </p:sp>
      <p:sp>
        <p:nvSpPr>
          <p:cNvPr name="AutoShape 3" id="3"/>
          <p:cNvSpPr/>
          <p:nvPr/>
        </p:nvSpPr>
        <p:spPr>
          <a:xfrm>
            <a:off x="5897880" y="3568974"/>
            <a:ext cx="6492240" cy="0"/>
          </a:xfrm>
          <a:prstGeom prst="line">
            <a:avLst/>
          </a:prstGeom>
          <a:ln cap="flat" w="76200">
            <a:solidFill>
              <a:srgbClr val="0F4662"/>
            </a:solidFill>
            <a:prstDash val="solid"/>
            <a:headEnd type="none" len="sm" w="sm"/>
            <a:tailEnd type="none" len="sm" w="sm"/>
          </a:ln>
        </p:spPr>
      </p:sp>
      <p:sp>
        <p:nvSpPr>
          <p:cNvPr name="AutoShape 4" id="4"/>
          <p:cNvSpPr/>
          <p:nvPr/>
        </p:nvSpPr>
        <p:spPr>
          <a:xfrm>
            <a:off x="5298273" y="9213798"/>
            <a:ext cx="6492240" cy="0"/>
          </a:xfrm>
          <a:prstGeom prst="line">
            <a:avLst/>
          </a:prstGeom>
          <a:ln cap="flat" w="76200">
            <a:solidFill>
              <a:srgbClr val="0F4662"/>
            </a:solidFill>
            <a:prstDash val="solid"/>
            <a:headEnd type="none" len="sm" w="sm"/>
            <a:tailEnd type="none" len="sm" w="sm"/>
          </a:ln>
        </p:spPr>
      </p:sp>
      <p:sp>
        <p:nvSpPr>
          <p:cNvPr name="Freeform 5" id="5"/>
          <p:cNvSpPr/>
          <p:nvPr/>
        </p:nvSpPr>
        <p:spPr>
          <a:xfrm flipH="false" flipV="false" rot="0">
            <a:off x="8304001" y="2919024"/>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599709"/>
            <a:ext cx="804816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About Project:</a:t>
            </a:r>
          </a:p>
        </p:txBody>
      </p:sp>
      <p:sp>
        <p:nvSpPr>
          <p:cNvPr name="Freeform 7" id="7"/>
          <p:cNvSpPr/>
          <p:nvPr/>
        </p:nvSpPr>
        <p:spPr>
          <a:xfrm flipH="false" flipV="false" rot="0">
            <a:off x="7947985" y="9618610"/>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4763902" y="1721267"/>
            <a:ext cx="9258434" cy="903792"/>
          </a:xfrm>
          <a:prstGeom prst="rect">
            <a:avLst/>
          </a:prstGeom>
        </p:spPr>
        <p:txBody>
          <a:bodyPr anchor="t" rtlCol="false" tIns="0" lIns="0" bIns="0" rIns="0">
            <a:spAutoFit/>
          </a:bodyPr>
          <a:lstStyle/>
          <a:p>
            <a:pPr algn="l" marL="0" indent="0" lvl="0">
              <a:lnSpc>
                <a:spcPts val="7461"/>
              </a:lnSpc>
              <a:spcBef>
                <a:spcPct val="0"/>
              </a:spcBef>
            </a:pPr>
            <a:r>
              <a:rPr lang="en-US" b="true" sz="5329" i="true">
                <a:solidFill>
                  <a:srgbClr val="0F4662"/>
                </a:solidFill>
                <a:latin typeface="Cormorant Garamond Bold Italics"/>
                <a:ea typeface="Cormorant Garamond Bold Italics"/>
                <a:cs typeface="Cormorant Garamond Bold Italics"/>
                <a:sym typeface="Cormorant Garamond Bold Italics"/>
              </a:rPr>
              <a:t>Implementing QOS Buffer Allocation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DAGXadNLynM</dc:identifier>
  <dcterms:modified xsi:type="dcterms:W3CDTF">2011-08-01T06:04:30Z</dcterms:modified>
  <cp:revision>1</cp:revision>
  <dc:title>CA Project 2024</dc:title>
</cp:coreProperties>
</file>